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1" r:id="rId1"/>
  </p:sldMasterIdLst>
  <p:notesMasterIdLst>
    <p:notesMasterId r:id="rId16"/>
  </p:notesMasterIdLst>
  <p:sldIdLst>
    <p:sldId id="273" r:id="rId2"/>
    <p:sldId id="259" r:id="rId3"/>
    <p:sldId id="272" r:id="rId4"/>
    <p:sldId id="261" r:id="rId5"/>
    <p:sldId id="262" r:id="rId6"/>
    <p:sldId id="263" r:id="rId7"/>
    <p:sldId id="264" r:id="rId8"/>
    <p:sldId id="265" r:id="rId9"/>
    <p:sldId id="266" r:id="rId10"/>
    <p:sldId id="267" r:id="rId11"/>
    <p:sldId id="268" r:id="rId12"/>
    <p:sldId id="269" r:id="rId13"/>
    <p:sldId id="270" r:id="rId14"/>
    <p:sldId id="271"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6" d="100"/>
          <a:sy n="86" d="100"/>
        </p:scale>
        <p:origin x="70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EEEB93-43B5-43EA-96CF-44CA81F6D55A}" type="datetimeFigureOut">
              <a:rPr lang="en-IN" smtClean="0"/>
              <a:t>02-09-2025</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E1845A-92D0-4613-B1BF-2C3CDEA6F292}" type="slidenum">
              <a:rPr lang="en-IN" smtClean="0"/>
              <a:t>‹#›</a:t>
            </a:fld>
            <a:endParaRPr lang="en-IN"/>
          </a:p>
        </p:txBody>
      </p:sp>
    </p:spTree>
    <p:extLst>
      <p:ext uri="{BB962C8B-B14F-4D97-AF65-F5344CB8AC3E}">
        <p14:creationId xmlns:p14="http://schemas.microsoft.com/office/powerpoint/2010/main" val="23045954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30840405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24889049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42532937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1599816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21025410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22811910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7637741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41900642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5315327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9334143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5362624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38718730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839168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36480554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7D3FD991-0075-4293-B526-5275CE08AA95}" type="datetimeFigureOut">
              <a:rPr lang="en-IN" smtClean="0"/>
              <a:t>02-09-2025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4E26F38-B23F-4B14-A08B-174941E81F68}" type="slidenum">
              <a:rPr lang="en-IN" smtClean="0"/>
              <a:t>‹#›</a:t>
            </a:fld>
            <a:endParaRPr lang="en-IN"/>
          </a:p>
        </p:txBody>
      </p:sp>
    </p:spTree>
    <p:extLst>
      <p:ext uri="{BB962C8B-B14F-4D97-AF65-F5344CB8AC3E}">
        <p14:creationId xmlns:p14="http://schemas.microsoft.com/office/powerpoint/2010/main" val="100554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7D3FD991-0075-4293-B526-5275CE08AA95}" type="datetimeFigureOut">
              <a:rPr lang="en-IN" smtClean="0"/>
              <a:t>02-09-2025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4E26F38-B23F-4B14-A08B-174941E81F68}" type="slidenum">
              <a:rPr lang="en-IN" smtClean="0"/>
              <a:t>‹#›</a:t>
            </a:fld>
            <a:endParaRPr lang="en-IN"/>
          </a:p>
        </p:txBody>
      </p:sp>
    </p:spTree>
    <p:extLst>
      <p:ext uri="{BB962C8B-B14F-4D97-AF65-F5344CB8AC3E}">
        <p14:creationId xmlns:p14="http://schemas.microsoft.com/office/powerpoint/2010/main" val="16143727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7D3FD991-0075-4293-B526-5275CE08AA95}" type="datetimeFigureOut">
              <a:rPr lang="en-IN" smtClean="0"/>
              <a:t>02-09-2025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4E26F38-B23F-4B14-A08B-174941E81F68}" type="slidenum">
              <a:rPr lang="en-IN" smtClean="0"/>
              <a:t>‹#›</a:t>
            </a:fld>
            <a:endParaRPr lang="en-IN"/>
          </a:p>
        </p:txBody>
      </p:sp>
    </p:spTree>
    <p:extLst>
      <p:ext uri="{BB962C8B-B14F-4D97-AF65-F5344CB8AC3E}">
        <p14:creationId xmlns:p14="http://schemas.microsoft.com/office/powerpoint/2010/main" val="39491361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Slide 1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74339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Slide 3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48140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Slide 4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05831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Slide 5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5145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Slide 6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34914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Slide 7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67142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Slide 8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21937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Slide 9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9597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7D3FD991-0075-4293-B526-5275CE08AA95}" type="datetimeFigureOut">
              <a:rPr lang="en-IN" smtClean="0"/>
              <a:t>02-09-2025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4E26F38-B23F-4B14-A08B-174941E81F68}" type="slidenum">
              <a:rPr lang="en-IN" smtClean="0"/>
              <a:t>‹#›</a:t>
            </a:fld>
            <a:endParaRPr lang="en-IN"/>
          </a:p>
        </p:txBody>
      </p:sp>
    </p:spTree>
    <p:extLst>
      <p:ext uri="{BB962C8B-B14F-4D97-AF65-F5344CB8AC3E}">
        <p14:creationId xmlns:p14="http://schemas.microsoft.com/office/powerpoint/2010/main" val="39780246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Slide 10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23997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Slide 11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60212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Slide 12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5150625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Slide 13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95554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Slide 14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71881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Slide 15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17952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D3FD991-0075-4293-B526-5275CE08AA95}" type="datetimeFigureOut">
              <a:rPr lang="en-IN" smtClean="0"/>
              <a:t>02-09-2025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4E26F38-B23F-4B14-A08B-174941E81F68}" type="slidenum">
              <a:rPr lang="en-IN" smtClean="0"/>
              <a:t>‹#›</a:t>
            </a:fld>
            <a:endParaRPr lang="en-IN"/>
          </a:p>
        </p:txBody>
      </p:sp>
    </p:spTree>
    <p:extLst>
      <p:ext uri="{BB962C8B-B14F-4D97-AF65-F5344CB8AC3E}">
        <p14:creationId xmlns:p14="http://schemas.microsoft.com/office/powerpoint/2010/main" val="14918401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7D3FD991-0075-4293-B526-5275CE08AA95}" type="datetimeFigureOut">
              <a:rPr lang="en-IN" smtClean="0"/>
              <a:t>02-09-2025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74E26F38-B23F-4B14-A08B-174941E81F68}" type="slidenum">
              <a:rPr lang="en-IN" smtClean="0"/>
              <a:t>‹#›</a:t>
            </a:fld>
            <a:endParaRPr lang="en-IN"/>
          </a:p>
        </p:txBody>
      </p:sp>
    </p:spTree>
    <p:extLst>
      <p:ext uri="{BB962C8B-B14F-4D97-AF65-F5344CB8AC3E}">
        <p14:creationId xmlns:p14="http://schemas.microsoft.com/office/powerpoint/2010/main" val="41521399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7D3FD991-0075-4293-B526-5275CE08AA95}" type="datetimeFigureOut">
              <a:rPr lang="en-IN" smtClean="0"/>
              <a:t>02-09-2025</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74E26F38-B23F-4B14-A08B-174941E81F68}" type="slidenum">
              <a:rPr lang="en-IN" smtClean="0"/>
              <a:t>‹#›</a:t>
            </a:fld>
            <a:endParaRPr lang="en-IN"/>
          </a:p>
        </p:txBody>
      </p:sp>
    </p:spTree>
    <p:extLst>
      <p:ext uri="{BB962C8B-B14F-4D97-AF65-F5344CB8AC3E}">
        <p14:creationId xmlns:p14="http://schemas.microsoft.com/office/powerpoint/2010/main" val="1366103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7D3FD991-0075-4293-B526-5275CE08AA95}" type="datetimeFigureOut">
              <a:rPr lang="en-IN" smtClean="0"/>
              <a:t>02-09-2025</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74E26F38-B23F-4B14-A08B-174941E81F68}" type="slidenum">
              <a:rPr lang="en-IN" smtClean="0"/>
              <a:t>‹#›</a:t>
            </a:fld>
            <a:endParaRPr lang="en-IN"/>
          </a:p>
        </p:txBody>
      </p:sp>
    </p:spTree>
    <p:extLst>
      <p:ext uri="{BB962C8B-B14F-4D97-AF65-F5344CB8AC3E}">
        <p14:creationId xmlns:p14="http://schemas.microsoft.com/office/powerpoint/2010/main" val="1331918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3FD991-0075-4293-B526-5275CE08AA95}" type="datetimeFigureOut">
              <a:rPr lang="en-IN" smtClean="0"/>
              <a:t>02-09-2025</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74E26F38-B23F-4B14-A08B-174941E81F68}" type="slidenum">
              <a:rPr lang="en-IN" smtClean="0"/>
              <a:t>‹#›</a:t>
            </a:fld>
            <a:endParaRPr lang="en-IN"/>
          </a:p>
        </p:txBody>
      </p:sp>
    </p:spTree>
    <p:extLst>
      <p:ext uri="{BB962C8B-B14F-4D97-AF65-F5344CB8AC3E}">
        <p14:creationId xmlns:p14="http://schemas.microsoft.com/office/powerpoint/2010/main" val="7853763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3FD991-0075-4293-B526-5275CE08AA95}" type="datetimeFigureOut">
              <a:rPr lang="en-IN" smtClean="0"/>
              <a:t>02-09-2025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74E26F38-B23F-4B14-A08B-174941E81F68}" type="slidenum">
              <a:rPr lang="en-IN" smtClean="0"/>
              <a:t>‹#›</a:t>
            </a:fld>
            <a:endParaRPr lang="en-IN"/>
          </a:p>
        </p:txBody>
      </p:sp>
    </p:spTree>
    <p:extLst>
      <p:ext uri="{BB962C8B-B14F-4D97-AF65-F5344CB8AC3E}">
        <p14:creationId xmlns:p14="http://schemas.microsoft.com/office/powerpoint/2010/main" val="864742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3FD991-0075-4293-B526-5275CE08AA95}" type="datetimeFigureOut">
              <a:rPr lang="en-IN" smtClean="0"/>
              <a:t>02-09-2025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74E26F38-B23F-4B14-A08B-174941E81F68}" type="slidenum">
              <a:rPr lang="en-IN" smtClean="0"/>
              <a:t>‹#›</a:t>
            </a:fld>
            <a:endParaRPr lang="en-IN"/>
          </a:p>
        </p:txBody>
      </p:sp>
    </p:spTree>
    <p:extLst>
      <p:ext uri="{BB962C8B-B14F-4D97-AF65-F5344CB8AC3E}">
        <p14:creationId xmlns:p14="http://schemas.microsoft.com/office/powerpoint/2010/main" val="8327132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3FD991-0075-4293-B526-5275CE08AA95}" type="datetimeFigureOut">
              <a:rPr lang="en-IN" smtClean="0"/>
              <a:t>02-09-2025</a:t>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E26F38-B23F-4B14-A08B-174941E81F68}" type="slidenum">
              <a:rPr lang="en-IN" smtClean="0"/>
              <a:t>‹#›</a:t>
            </a:fld>
            <a:endParaRPr lang="en-IN"/>
          </a:p>
        </p:txBody>
      </p:sp>
    </p:spTree>
    <p:extLst>
      <p:ext uri="{BB962C8B-B14F-4D97-AF65-F5344CB8AC3E}">
        <p14:creationId xmlns:p14="http://schemas.microsoft.com/office/powerpoint/2010/main" val="4293049780"/>
      </p:ext>
    </p:extLst>
  </p:cSld>
  <p:clrMap bg1="lt1" tx1="dk1" bg2="lt2" tx2="dk2" accent1="accent1" accent2="accent2" accent3="accent3" accent4="accent4" accent5="accent5" accent6="accent6" hlink="hlink" folHlink="folHlink"/>
  <p:sldLayoutIdLst>
    <p:sldLayoutId id="2147483882" r:id="rId1"/>
    <p:sldLayoutId id="2147483883" r:id="rId2"/>
    <p:sldLayoutId id="2147483884" r:id="rId3"/>
    <p:sldLayoutId id="2147483885" r:id="rId4"/>
    <p:sldLayoutId id="2147483886" r:id="rId5"/>
    <p:sldLayoutId id="2147483887" r:id="rId6"/>
    <p:sldLayoutId id="2147483888" r:id="rId7"/>
    <p:sldLayoutId id="2147483889" r:id="rId8"/>
    <p:sldLayoutId id="2147483890" r:id="rId9"/>
    <p:sldLayoutId id="2147483891" r:id="rId10"/>
    <p:sldLayoutId id="2147483892" r:id="rId11"/>
    <p:sldLayoutId id="2147483893" r:id="rId12"/>
    <p:sldLayoutId id="2147483894" r:id="rId13"/>
    <p:sldLayoutId id="2147483895" r:id="rId14"/>
    <p:sldLayoutId id="2147483896" r:id="rId15"/>
    <p:sldLayoutId id="2147483897" r:id="rId16"/>
    <p:sldLayoutId id="2147483898" r:id="rId17"/>
    <p:sldLayoutId id="2147483899" r:id="rId18"/>
    <p:sldLayoutId id="2147483900" r:id="rId19"/>
    <p:sldLayoutId id="2147483901" r:id="rId20"/>
    <p:sldLayoutId id="2147483902" r:id="rId21"/>
    <p:sldLayoutId id="2147483903" r:id="rId22"/>
    <p:sldLayoutId id="2147483904" r:id="rId23"/>
    <p:sldLayoutId id="2147483905" r:id="rId24"/>
    <p:sldLayoutId id="2147483906" r:id="rId2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18.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698516" y="1031491"/>
            <a:ext cx="10869018" cy="1181298"/>
          </a:xfrm>
          <a:prstGeom prst="rect">
            <a:avLst/>
          </a:prstGeom>
          <a:noFill/>
          <a:ln/>
        </p:spPr>
        <p:txBody>
          <a:bodyPr wrap="square" lIns="0" tIns="0" rIns="0" bIns="0" rtlCol="0" anchor="t"/>
          <a:lstStyle/>
          <a:p>
            <a:pPr>
              <a:lnSpc>
                <a:spcPts val="4625"/>
              </a:lnSpc>
            </a:pPr>
            <a:r>
              <a:rPr lang="en-US" sz="3708" b="1" dirty="0">
                <a:solidFill>
                  <a:srgbClr val="006747"/>
                </a:solidFill>
                <a:latin typeface="Noto Serif SC Bold" pitchFamily="34" charset="0"/>
                <a:ea typeface="Noto Serif SC Bold" pitchFamily="34" charset="-122"/>
                <a:cs typeface="Noto Serif SC Bold" pitchFamily="34" charset="-120"/>
              </a:rPr>
              <a:t>Use of RFID in Libraries with Integration </a:t>
            </a:r>
            <a:r>
              <a:rPr lang="en-US" sz="3708" b="1" dirty="0" smtClean="0">
                <a:solidFill>
                  <a:srgbClr val="006747"/>
                </a:solidFill>
                <a:latin typeface="Noto Serif SC Bold" pitchFamily="34" charset="0"/>
                <a:ea typeface="Noto Serif SC Bold" pitchFamily="34" charset="-122"/>
                <a:cs typeface="Noto Serif SC Bold" pitchFamily="34" charset="-120"/>
              </a:rPr>
              <a:t>ILMS</a:t>
            </a:r>
            <a:endParaRPr lang="en-US" sz="3708" dirty="0"/>
          </a:p>
        </p:txBody>
      </p:sp>
      <p:sp>
        <p:nvSpPr>
          <p:cNvPr id="3" name="Text 1"/>
          <p:cNvSpPr/>
          <p:nvPr/>
        </p:nvSpPr>
        <p:spPr>
          <a:xfrm>
            <a:off x="846687" y="3699582"/>
            <a:ext cx="10869018" cy="1011313"/>
          </a:xfrm>
          <a:prstGeom prst="rect">
            <a:avLst/>
          </a:prstGeom>
          <a:noFill/>
          <a:ln/>
        </p:spPr>
        <p:txBody>
          <a:bodyPr wrap="none" lIns="0" tIns="0" rIns="0" bIns="0" rtlCol="0" anchor="t"/>
          <a:lstStyle/>
          <a:p>
            <a:pPr algn="ctr">
              <a:lnSpc>
                <a:spcPts val="2375"/>
              </a:lnSpc>
              <a:buSzPct val="100000"/>
            </a:pPr>
            <a:r>
              <a:rPr lang="en-US" sz="2000" b="1" dirty="0">
                <a:latin typeface="Book Antiqua" panose="02040602050305030304" pitchFamily="18" charset="0"/>
                <a:ea typeface="Geist" pitchFamily="34" charset="-122"/>
                <a:cs typeface="Geist" pitchFamily="34" charset="-120"/>
              </a:rPr>
              <a:t>Presented by</a:t>
            </a:r>
            <a:r>
              <a:rPr lang="en-US" sz="2000" b="1" dirty="0" smtClean="0">
                <a:latin typeface="Book Antiqua" panose="02040602050305030304" pitchFamily="18" charset="0"/>
                <a:ea typeface="Geist" pitchFamily="34" charset="-122"/>
                <a:cs typeface="Geist" pitchFamily="34" charset="-120"/>
              </a:rPr>
              <a:t>:</a:t>
            </a:r>
          </a:p>
          <a:p>
            <a:pPr algn="ctr">
              <a:lnSpc>
                <a:spcPts val="2375"/>
              </a:lnSpc>
              <a:buSzPct val="100000"/>
            </a:pPr>
            <a:r>
              <a:rPr lang="en-US" sz="1458" b="1" dirty="0" smtClean="0">
                <a:latin typeface="Book Antiqua" panose="02040602050305030304" pitchFamily="18" charset="0"/>
                <a:ea typeface="Geist" pitchFamily="34" charset="-122"/>
                <a:cs typeface="Geist" pitchFamily="34" charset="-120"/>
              </a:rPr>
              <a:t> </a:t>
            </a:r>
            <a:r>
              <a:rPr lang="en-US" b="1" dirty="0" smtClean="0">
                <a:latin typeface="Book Antiqua" panose="02040602050305030304" pitchFamily="18" charset="0"/>
                <a:ea typeface="Geist" pitchFamily="34" charset="-122"/>
                <a:cs typeface="Geist" pitchFamily="34" charset="-120"/>
              </a:rPr>
              <a:t>Dr. Nakul Chandra </a:t>
            </a:r>
            <a:r>
              <a:rPr lang="en-US" b="1" dirty="0" err="1" smtClean="0">
                <a:latin typeface="Book Antiqua" panose="02040602050305030304" pitchFamily="18" charset="0"/>
                <a:ea typeface="Geist" pitchFamily="34" charset="-122"/>
                <a:cs typeface="Geist" pitchFamily="34" charset="-120"/>
              </a:rPr>
              <a:t>Mondal</a:t>
            </a:r>
            <a:r>
              <a:rPr lang="en-US" b="1" dirty="0" smtClean="0">
                <a:latin typeface="Book Antiqua" panose="02040602050305030304" pitchFamily="18" charset="0"/>
                <a:ea typeface="Geist" pitchFamily="34" charset="-122"/>
                <a:cs typeface="Geist" pitchFamily="34" charset="-120"/>
              </a:rPr>
              <a:t>, Librarian</a:t>
            </a:r>
          </a:p>
          <a:p>
            <a:pPr algn="ctr">
              <a:lnSpc>
                <a:spcPts val="2375"/>
              </a:lnSpc>
              <a:buSzPct val="100000"/>
            </a:pPr>
            <a:r>
              <a:rPr lang="en-US" sz="1600" b="1" dirty="0" smtClean="0">
                <a:latin typeface="Book Antiqua" panose="02040602050305030304" pitchFamily="18" charset="0"/>
                <a:ea typeface="Geist" pitchFamily="34" charset="-122"/>
                <a:cs typeface="Geist" pitchFamily="34" charset="-120"/>
              </a:rPr>
              <a:t>Hooghly Engineering &amp; Technology College</a:t>
            </a:r>
            <a:endParaRPr lang="en-US" sz="1600" b="1" dirty="0">
              <a:latin typeface="Book Antiqua" panose="02040602050305030304" pitchFamily="18" charset="0"/>
            </a:endParaRPr>
          </a:p>
        </p:txBody>
      </p:sp>
      <p:sp>
        <p:nvSpPr>
          <p:cNvPr id="4" name="Text 2"/>
          <p:cNvSpPr/>
          <p:nvPr/>
        </p:nvSpPr>
        <p:spPr>
          <a:xfrm>
            <a:off x="383699" y="6012628"/>
            <a:ext cx="10869018" cy="302419"/>
          </a:xfrm>
          <a:prstGeom prst="rect">
            <a:avLst/>
          </a:prstGeom>
          <a:noFill/>
          <a:ln/>
        </p:spPr>
        <p:txBody>
          <a:bodyPr wrap="none" lIns="0" tIns="0" rIns="0" bIns="0" rtlCol="0" anchor="t"/>
          <a:lstStyle/>
          <a:p>
            <a:pPr marL="285739" indent="-285739">
              <a:lnSpc>
                <a:spcPts val="2375"/>
              </a:lnSpc>
              <a:buSzPct val="100000"/>
              <a:buChar char="•"/>
            </a:pPr>
            <a:r>
              <a:rPr lang="en-US" sz="1458" b="1" dirty="0">
                <a:solidFill>
                  <a:srgbClr val="4B4A4A"/>
                </a:solidFill>
                <a:latin typeface="Bodoni MT" panose="02070603080606020203" pitchFamily="18" charset="0"/>
                <a:ea typeface="Geist" pitchFamily="34" charset="-122"/>
                <a:cs typeface="Geist" pitchFamily="34" charset="-120"/>
              </a:rPr>
              <a:t>Date: </a:t>
            </a:r>
            <a:r>
              <a:rPr lang="en-US" sz="1458" b="1" dirty="0" smtClean="0">
                <a:solidFill>
                  <a:srgbClr val="4B4A4A"/>
                </a:solidFill>
                <a:latin typeface="Bodoni MT" panose="02070603080606020203" pitchFamily="18" charset="0"/>
                <a:ea typeface="Geist" pitchFamily="34" charset="-122"/>
                <a:cs typeface="Geist" pitchFamily="34" charset="-120"/>
              </a:rPr>
              <a:t>4</a:t>
            </a:r>
            <a:r>
              <a:rPr lang="en-US" sz="1458" b="1" baseline="30000" dirty="0" smtClean="0">
                <a:solidFill>
                  <a:srgbClr val="4B4A4A"/>
                </a:solidFill>
                <a:latin typeface="Bodoni MT" panose="02070603080606020203" pitchFamily="18" charset="0"/>
                <a:ea typeface="Geist" pitchFamily="34" charset="-122"/>
                <a:cs typeface="Geist" pitchFamily="34" charset="-120"/>
              </a:rPr>
              <a:t>th</a:t>
            </a:r>
            <a:r>
              <a:rPr lang="en-US" sz="1458" b="1" dirty="0" smtClean="0">
                <a:solidFill>
                  <a:srgbClr val="4B4A4A"/>
                </a:solidFill>
                <a:latin typeface="Bodoni MT" panose="02070603080606020203" pitchFamily="18" charset="0"/>
                <a:ea typeface="Geist" pitchFamily="34" charset="-122"/>
                <a:cs typeface="Geist" pitchFamily="34" charset="-120"/>
              </a:rPr>
              <a:t> Sepeember,2025</a:t>
            </a:r>
            <a:endParaRPr lang="en-US" sz="1458" b="1" dirty="0">
              <a:latin typeface="Bodoni MT" panose="02070603080606020203" pitchFamily="18" charset="0"/>
            </a:endParaRPr>
          </a:p>
        </p:txBody>
      </p:sp>
    </p:spTree>
    <p:extLst>
      <p:ext uri="{BB962C8B-B14F-4D97-AF65-F5344CB8AC3E}">
        <p14:creationId xmlns:p14="http://schemas.microsoft.com/office/powerpoint/2010/main" val="27872603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661492" y="656631"/>
            <a:ext cx="8469114" cy="413444"/>
          </a:xfrm>
          <a:prstGeom prst="rect">
            <a:avLst/>
          </a:prstGeom>
          <a:noFill/>
          <a:ln/>
        </p:spPr>
        <p:txBody>
          <a:bodyPr wrap="none" lIns="0" tIns="0" rIns="0" bIns="0" rtlCol="0" anchor="t"/>
          <a:lstStyle/>
          <a:p>
            <a:pPr>
              <a:lnSpc>
                <a:spcPts val="3250"/>
              </a:lnSpc>
            </a:pPr>
            <a:r>
              <a:rPr lang="en-US" sz="2583" b="1" dirty="0">
                <a:solidFill>
                  <a:srgbClr val="006747"/>
                </a:solidFill>
                <a:latin typeface="Noto Serif SC Bold" pitchFamily="34" charset="0"/>
                <a:ea typeface="Noto Serif SC Bold" pitchFamily="34" charset="-122"/>
                <a:cs typeface="Noto Serif SC Bold" pitchFamily="34" charset="-120"/>
              </a:rPr>
              <a:t>The Power of Integration: RFID + Koha (Workflow)</a:t>
            </a:r>
            <a:endParaRPr lang="en-US" sz="2583" dirty="0"/>
          </a:p>
        </p:txBody>
      </p:sp>
      <p:sp>
        <p:nvSpPr>
          <p:cNvPr id="3" name="Text 1"/>
          <p:cNvSpPr/>
          <p:nvPr/>
        </p:nvSpPr>
        <p:spPr>
          <a:xfrm>
            <a:off x="661492" y="1334691"/>
            <a:ext cx="10869018" cy="423466"/>
          </a:xfrm>
          <a:prstGeom prst="rect">
            <a:avLst/>
          </a:prstGeom>
          <a:noFill/>
          <a:ln/>
        </p:spPr>
        <p:txBody>
          <a:bodyPr wrap="square" lIns="0" tIns="0" rIns="0" bIns="0" rtlCol="0" anchor="t"/>
          <a:lstStyle/>
          <a:p>
            <a:pPr>
              <a:lnSpc>
                <a:spcPts val="1667"/>
              </a:lnSpc>
            </a:pPr>
            <a:r>
              <a:rPr lang="en-US" sz="1042" dirty="0">
                <a:solidFill>
                  <a:srgbClr val="4B4A4A"/>
                </a:solidFill>
                <a:latin typeface="Geist" pitchFamily="34" charset="0"/>
                <a:ea typeface="Geist" pitchFamily="34" charset="-122"/>
                <a:cs typeface="Geist" pitchFamily="34" charset="-120"/>
              </a:rPr>
              <a:t>The seamless integration of RFID technology with Koha ILS streamlines various library workflows, enhancing efficiency for both staff and patrons. This powerful synergy automates key processes and ensures real-time data accuracy.</a:t>
            </a:r>
            <a:endParaRPr lang="en-US" sz="1042" dirty="0"/>
          </a:p>
        </p:txBody>
      </p:sp>
      <p:pic>
        <p:nvPicPr>
          <p:cNvPr id="4" name="Image 0" descr="preencoded.png"/>
          <p:cNvPicPr>
            <a:picLocks noChangeAspect="1"/>
          </p:cNvPicPr>
          <p:nvPr/>
        </p:nvPicPr>
        <p:blipFill>
          <a:blip r:embed="rId3"/>
          <a:stretch>
            <a:fillRect/>
          </a:stretch>
        </p:blipFill>
        <p:spPr>
          <a:xfrm>
            <a:off x="2986286" y="1906985"/>
            <a:ext cx="6219329" cy="4294386"/>
          </a:xfrm>
          <a:prstGeom prst="rect">
            <a:avLst/>
          </a:prstGeom>
        </p:spPr>
      </p:pic>
      <p:pic>
        <p:nvPicPr>
          <p:cNvPr id="5" name="Image 1" descr="preencoded.png"/>
          <p:cNvPicPr>
            <a:picLocks noChangeAspect="1"/>
          </p:cNvPicPr>
          <p:nvPr/>
        </p:nvPicPr>
        <p:blipFill>
          <a:blip r:embed="rId4"/>
          <a:stretch>
            <a:fillRect/>
          </a:stretch>
        </p:blipFill>
        <p:spPr>
          <a:xfrm>
            <a:off x="3941545" y="4110763"/>
            <a:ext cx="228247" cy="228247"/>
          </a:xfrm>
          <a:prstGeom prst="rect">
            <a:avLst/>
          </a:prstGeom>
        </p:spPr>
      </p:pic>
      <p:sp>
        <p:nvSpPr>
          <p:cNvPr id="6" name="Text 2"/>
          <p:cNvSpPr/>
          <p:nvPr/>
        </p:nvSpPr>
        <p:spPr>
          <a:xfrm>
            <a:off x="3200932" y="5130741"/>
            <a:ext cx="1711850" cy="213981"/>
          </a:xfrm>
          <a:prstGeom prst="rect">
            <a:avLst/>
          </a:prstGeom>
          <a:noFill/>
          <a:ln/>
        </p:spPr>
        <p:txBody>
          <a:bodyPr wrap="none" lIns="0" tIns="0" rIns="0" bIns="0" rtlCol="0" anchor="t"/>
          <a:lstStyle/>
          <a:p>
            <a:pPr algn="ctr">
              <a:lnSpc>
                <a:spcPts val="1375"/>
              </a:lnSpc>
            </a:pPr>
            <a:r>
              <a:rPr lang="en-US" sz="1125" b="1" dirty="0">
                <a:solidFill>
                  <a:srgbClr val="4B4A4A"/>
                </a:solidFill>
                <a:latin typeface="Noto Serif SC Bold" pitchFamily="34" charset="0"/>
                <a:ea typeface="Noto Serif SC Bold" pitchFamily="34" charset="-122"/>
                <a:cs typeface="Noto Serif SC Bold" pitchFamily="34" charset="-120"/>
              </a:rPr>
              <a:t>Tag Items</a:t>
            </a:r>
            <a:endParaRPr lang="en-US" sz="1125" dirty="0"/>
          </a:p>
        </p:txBody>
      </p:sp>
      <p:sp>
        <p:nvSpPr>
          <p:cNvPr id="7" name="Text 3"/>
          <p:cNvSpPr/>
          <p:nvPr/>
        </p:nvSpPr>
        <p:spPr>
          <a:xfrm>
            <a:off x="3140066" y="5405588"/>
            <a:ext cx="1833583" cy="342370"/>
          </a:xfrm>
          <a:prstGeom prst="rect">
            <a:avLst/>
          </a:prstGeom>
          <a:noFill/>
          <a:ln/>
        </p:spPr>
        <p:txBody>
          <a:bodyPr wrap="square" lIns="0" tIns="0" rIns="0" bIns="0" rtlCol="0" anchor="t"/>
          <a:lstStyle/>
          <a:p>
            <a:pPr algn="ctr">
              <a:lnSpc>
                <a:spcPts val="1125"/>
              </a:lnSpc>
            </a:pPr>
            <a:r>
              <a:rPr lang="en-US" sz="875" dirty="0">
                <a:solidFill>
                  <a:srgbClr val="4B4A4A"/>
                </a:solidFill>
                <a:latin typeface="Geist" pitchFamily="34" charset="0"/>
                <a:ea typeface="Geist" pitchFamily="34" charset="-122"/>
                <a:cs typeface="Geist" pitchFamily="34" charset="-120"/>
              </a:rPr>
              <a:t>Attach RFID tags and link to Koha records</a:t>
            </a:r>
            <a:endParaRPr lang="en-US" sz="875" dirty="0"/>
          </a:p>
        </p:txBody>
      </p:sp>
      <p:pic>
        <p:nvPicPr>
          <p:cNvPr id="8" name="Image 2" descr="preencoded.png"/>
          <p:cNvPicPr>
            <a:picLocks noChangeAspect="1"/>
          </p:cNvPicPr>
          <p:nvPr/>
        </p:nvPicPr>
        <p:blipFill>
          <a:blip r:embed="rId5"/>
          <a:stretch>
            <a:fillRect/>
          </a:stretch>
        </p:blipFill>
        <p:spPr>
          <a:xfrm>
            <a:off x="5303417" y="3783610"/>
            <a:ext cx="228247" cy="228247"/>
          </a:xfrm>
          <a:prstGeom prst="rect">
            <a:avLst/>
          </a:prstGeom>
        </p:spPr>
      </p:pic>
      <p:sp>
        <p:nvSpPr>
          <p:cNvPr id="9" name="Text 4"/>
          <p:cNvSpPr/>
          <p:nvPr/>
        </p:nvSpPr>
        <p:spPr>
          <a:xfrm>
            <a:off x="4555196" y="2360277"/>
            <a:ext cx="1711851" cy="213982"/>
          </a:xfrm>
          <a:prstGeom prst="rect">
            <a:avLst/>
          </a:prstGeom>
          <a:noFill/>
          <a:ln/>
        </p:spPr>
        <p:txBody>
          <a:bodyPr wrap="none" lIns="0" tIns="0" rIns="0" bIns="0" rtlCol="0" anchor="t"/>
          <a:lstStyle/>
          <a:p>
            <a:pPr algn="ctr">
              <a:lnSpc>
                <a:spcPts val="1375"/>
              </a:lnSpc>
            </a:pPr>
            <a:r>
              <a:rPr lang="en-US" sz="1125" b="1" dirty="0">
                <a:solidFill>
                  <a:srgbClr val="4B4A4A"/>
                </a:solidFill>
                <a:latin typeface="Noto Serif SC Bold" pitchFamily="34" charset="0"/>
                <a:ea typeface="Noto Serif SC Bold" pitchFamily="34" charset="-122"/>
                <a:cs typeface="Noto Serif SC Bold" pitchFamily="34" charset="-120"/>
              </a:rPr>
              <a:t>Self Check-In/Out</a:t>
            </a:r>
            <a:endParaRPr lang="en-US" sz="1125" dirty="0"/>
          </a:p>
        </p:txBody>
      </p:sp>
      <p:sp>
        <p:nvSpPr>
          <p:cNvPr id="10" name="Text 5"/>
          <p:cNvSpPr/>
          <p:nvPr/>
        </p:nvSpPr>
        <p:spPr>
          <a:xfrm>
            <a:off x="4494330" y="2635125"/>
            <a:ext cx="1833582" cy="342370"/>
          </a:xfrm>
          <a:prstGeom prst="rect">
            <a:avLst/>
          </a:prstGeom>
          <a:noFill/>
          <a:ln/>
        </p:spPr>
        <p:txBody>
          <a:bodyPr wrap="square" lIns="0" tIns="0" rIns="0" bIns="0" rtlCol="0" anchor="t"/>
          <a:lstStyle/>
          <a:p>
            <a:pPr algn="ctr">
              <a:lnSpc>
                <a:spcPts val="1125"/>
              </a:lnSpc>
            </a:pPr>
            <a:r>
              <a:rPr lang="en-US" sz="875" dirty="0">
                <a:solidFill>
                  <a:srgbClr val="4B4A4A"/>
                </a:solidFill>
                <a:latin typeface="Geist" pitchFamily="34" charset="0"/>
                <a:ea typeface="Geist" pitchFamily="34" charset="-122"/>
                <a:cs typeface="Geist" pitchFamily="34" charset="-120"/>
              </a:rPr>
              <a:t>Patrons use RFID kiosks for transactions</a:t>
            </a:r>
            <a:endParaRPr lang="en-US" sz="875" dirty="0"/>
          </a:p>
        </p:txBody>
      </p:sp>
      <p:pic>
        <p:nvPicPr>
          <p:cNvPr id="11" name="Image 3" descr="preencoded.png"/>
          <p:cNvPicPr>
            <a:picLocks noChangeAspect="1"/>
          </p:cNvPicPr>
          <p:nvPr/>
        </p:nvPicPr>
        <p:blipFill>
          <a:blip r:embed="rId6"/>
          <a:stretch>
            <a:fillRect/>
          </a:stretch>
        </p:blipFill>
        <p:spPr>
          <a:xfrm>
            <a:off x="6665289" y="4110763"/>
            <a:ext cx="228247" cy="228247"/>
          </a:xfrm>
          <a:prstGeom prst="rect">
            <a:avLst/>
          </a:prstGeom>
        </p:spPr>
      </p:pic>
      <p:sp>
        <p:nvSpPr>
          <p:cNvPr id="12" name="Text 6"/>
          <p:cNvSpPr/>
          <p:nvPr/>
        </p:nvSpPr>
        <p:spPr>
          <a:xfrm>
            <a:off x="5917068" y="5130741"/>
            <a:ext cx="1711851" cy="213981"/>
          </a:xfrm>
          <a:prstGeom prst="rect">
            <a:avLst/>
          </a:prstGeom>
          <a:noFill/>
          <a:ln/>
        </p:spPr>
        <p:txBody>
          <a:bodyPr wrap="none" lIns="0" tIns="0" rIns="0" bIns="0" rtlCol="0" anchor="t"/>
          <a:lstStyle/>
          <a:p>
            <a:pPr algn="ctr">
              <a:lnSpc>
                <a:spcPts val="1375"/>
              </a:lnSpc>
            </a:pPr>
            <a:r>
              <a:rPr lang="en-US" sz="1125" b="1" dirty="0">
                <a:solidFill>
                  <a:srgbClr val="4B4A4A"/>
                </a:solidFill>
                <a:latin typeface="Noto Serif SC Bold" pitchFamily="34" charset="0"/>
                <a:ea typeface="Noto Serif SC Bold" pitchFamily="34" charset="-122"/>
                <a:cs typeface="Noto Serif SC Bold" pitchFamily="34" charset="-120"/>
              </a:rPr>
              <a:t>Middleware Relay</a:t>
            </a:r>
            <a:endParaRPr lang="en-US" sz="1125" dirty="0"/>
          </a:p>
        </p:txBody>
      </p:sp>
      <p:sp>
        <p:nvSpPr>
          <p:cNvPr id="13" name="Text 7"/>
          <p:cNvSpPr/>
          <p:nvPr/>
        </p:nvSpPr>
        <p:spPr>
          <a:xfrm>
            <a:off x="5856202" y="5405588"/>
            <a:ext cx="1833582" cy="342370"/>
          </a:xfrm>
          <a:prstGeom prst="rect">
            <a:avLst/>
          </a:prstGeom>
          <a:noFill/>
          <a:ln/>
        </p:spPr>
        <p:txBody>
          <a:bodyPr wrap="square" lIns="0" tIns="0" rIns="0" bIns="0" rtlCol="0" anchor="t"/>
          <a:lstStyle/>
          <a:p>
            <a:pPr algn="ctr">
              <a:lnSpc>
                <a:spcPts val="1125"/>
              </a:lnSpc>
            </a:pPr>
            <a:r>
              <a:rPr lang="en-US" sz="875" dirty="0">
                <a:solidFill>
                  <a:srgbClr val="4B4A4A"/>
                </a:solidFill>
                <a:latin typeface="Geist" pitchFamily="34" charset="0"/>
                <a:ea typeface="Geist" pitchFamily="34" charset="-122"/>
                <a:cs typeface="Geist" pitchFamily="34" charset="-120"/>
              </a:rPr>
              <a:t>Translate RFID events to Koha-compatible data</a:t>
            </a:r>
            <a:endParaRPr lang="en-US" sz="875" dirty="0"/>
          </a:p>
        </p:txBody>
      </p:sp>
      <p:pic>
        <p:nvPicPr>
          <p:cNvPr id="14" name="Image 4" descr="preencoded.png"/>
          <p:cNvPicPr>
            <a:picLocks noChangeAspect="1"/>
          </p:cNvPicPr>
          <p:nvPr/>
        </p:nvPicPr>
        <p:blipFill>
          <a:blip r:embed="rId7"/>
          <a:stretch>
            <a:fillRect/>
          </a:stretch>
        </p:blipFill>
        <p:spPr>
          <a:xfrm>
            <a:off x="8027161" y="3783610"/>
            <a:ext cx="228247" cy="228247"/>
          </a:xfrm>
          <a:prstGeom prst="rect">
            <a:avLst/>
          </a:prstGeom>
        </p:spPr>
      </p:pic>
      <p:sp>
        <p:nvSpPr>
          <p:cNvPr id="15" name="Text 8"/>
          <p:cNvSpPr/>
          <p:nvPr/>
        </p:nvSpPr>
        <p:spPr>
          <a:xfrm>
            <a:off x="7278940" y="2360277"/>
            <a:ext cx="1711851" cy="213982"/>
          </a:xfrm>
          <a:prstGeom prst="rect">
            <a:avLst/>
          </a:prstGeom>
          <a:noFill/>
          <a:ln/>
        </p:spPr>
        <p:txBody>
          <a:bodyPr wrap="none" lIns="0" tIns="0" rIns="0" bIns="0" rtlCol="0" anchor="t"/>
          <a:lstStyle/>
          <a:p>
            <a:pPr algn="ctr">
              <a:lnSpc>
                <a:spcPts val="1375"/>
              </a:lnSpc>
            </a:pPr>
            <a:r>
              <a:rPr lang="en-US" sz="1125" b="1" dirty="0">
                <a:solidFill>
                  <a:srgbClr val="4B4A4A"/>
                </a:solidFill>
                <a:latin typeface="Noto Serif SC Bold" pitchFamily="34" charset="0"/>
                <a:ea typeface="Noto Serif SC Bold" pitchFamily="34" charset="-122"/>
                <a:cs typeface="Noto Serif SC Bold" pitchFamily="34" charset="-120"/>
              </a:rPr>
              <a:t>Update Koha</a:t>
            </a:r>
            <a:endParaRPr lang="en-US" sz="1125" dirty="0"/>
          </a:p>
        </p:txBody>
      </p:sp>
      <p:sp>
        <p:nvSpPr>
          <p:cNvPr id="16" name="Text 9"/>
          <p:cNvSpPr/>
          <p:nvPr/>
        </p:nvSpPr>
        <p:spPr>
          <a:xfrm>
            <a:off x="7218074" y="2635125"/>
            <a:ext cx="1833582" cy="342370"/>
          </a:xfrm>
          <a:prstGeom prst="rect">
            <a:avLst/>
          </a:prstGeom>
          <a:noFill/>
          <a:ln/>
        </p:spPr>
        <p:txBody>
          <a:bodyPr wrap="square" lIns="0" tIns="0" rIns="0" bIns="0" rtlCol="0" anchor="t"/>
          <a:lstStyle/>
          <a:p>
            <a:pPr algn="ctr">
              <a:lnSpc>
                <a:spcPts val="1125"/>
              </a:lnSpc>
            </a:pPr>
            <a:r>
              <a:rPr lang="en-US" sz="875" dirty="0">
                <a:solidFill>
                  <a:srgbClr val="4B4A4A"/>
                </a:solidFill>
                <a:latin typeface="Geist" pitchFamily="34" charset="0"/>
                <a:ea typeface="Geist" pitchFamily="34" charset="-122"/>
                <a:cs typeface="Geist" pitchFamily="34" charset="-120"/>
              </a:rPr>
              <a:t>Real-time inventory and patron record updates</a:t>
            </a:r>
            <a:endParaRPr lang="en-US" sz="875" dirty="0"/>
          </a:p>
        </p:txBody>
      </p:sp>
    </p:spTree>
    <p:extLst>
      <p:ext uri="{BB962C8B-B14F-4D97-AF65-F5344CB8AC3E}">
        <p14:creationId xmlns:p14="http://schemas.microsoft.com/office/powerpoint/2010/main" val="28125187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661492" y="1222375"/>
            <a:ext cx="10869018" cy="1181298"/>
          </a:xfrm>
          <a:prstGeom prst="rect">
            <a:avLst/>
          </a:prstGeom>
          <a:noFill/>
          <a:ln/>
        </p:spPr>
        <p:txBody>
          <a:bodyPr wrap="square" lIns="0" tIns="0" rIns="0" bIns="0" rtlCol="0" anchor="t"/>
          <a:lstStyle/>
          <a:p>
            <a:pPr>
              <a:lnSpc>
                <a:spcPts val="4625"/>
              </a:lnSpc>
            </a:pPr>
            <a:r>
              <a:rPr lang="en-US" sz="3708" b="1" dirty="0">
                <a:solidFill>
                  <a:srgbClr val="006747"/>
                </a:solidFill>
                <a:latin typeface="Noto Serif SC Bold" pitchFamily="34" charset="0"/>
                <a:ea typeface="Noto Serif SC Bold" pitchFamily="34" charset="-122"/>
                <a:cs typeface="Noto Serif SC Bold" pitchFamily="34" charset="-120"/>
              </a:rPr>
              <a:t>The Power of Integration: RFID + Koha (Technical)</a:t>
            </a:r>
            <a:endParaRPr lang="en-US" sz="3708" dirty="0"/>
          </a:p>
        </p:txBody>
      </p:sp>
      <p:sp>
        <p:nvSpPr>
          <p:cNvPr id="3" name="Text 1"/>
          <p:cNvSpPr/>
          <p:nvPr/>
        </p:nvSpPr>
        <p:spPr>
          <a:xfrm>
            <a:off x="661492" y="2781697"/>
            <a:ext cx="10869018" cy="907257"/>
          </a:xfrm>
          <a:prstGeom prst="rect">
            <a:avLst/>
          </a:prstGeom>
          <a:noFill/>
          <a:ln/>
        </p:spPr>
        <p:txBody>
          <a:bodyPr wrap="square" lIns="0" tIns="0" rIns="0" bIns="0" rtlCol="0" anchor="t"/>
          <a:lstStyle/>
          <a:p>
            <a:pPr marL="285739" indent="-285739">
              <a:lnSpc>
                <a:spcPts val="2375"/>
              </a:lnSpc>
              <a:buSzPct val="100000"/>
              <a:buChar char="•"/>
            </a:pPr>
            <a:r>
              <a:rPr lang="en-US" sz="1458" b="1" dirty="0">
                <a:solidFill>
                  <a:srgbClr val="4B4A4A"/>
                </a:solidFill>
                <a:latin typeface="Geist" pitchFamily="34" charset="0"/>
                <a:ea typeface="Geist" pitchFamily="34" charset="-122"/>
                <a:cs typeface="Geist" pitchFamily="34" charset="-120"/>
              </a:rPr>
              <a:t>Middleware as the Bridge:</a:t>
            </a:r>
            <a:r>
              <a:rPr lang="en-US" sz="1458" dirty="0">
                <a:solidFill>
                  <a:srgbClr val="4B4A4A"/>
                </a:solidFill>
                <a:latin typeface="Geist" pitchFamily="34" charset="0"/>
                <a:ea typeface="Geist" pitchFamily="34" charset="-122"/>
                <a:cs typeface="Geist" pitchFamily="34" charset="-120"/>
              </a:rPr>
              <a:t> Middleware acts as the crucial intermediary, translating the raw data from RFID readers and hardware into a format that Koha can understand and process, ensuring seamless communication between physical RFID devices and the ILS.</a:t>
            </a:r>
            <a:endParaRPr lang="en-US" sz="1458" dirty="0"/>
          </a:p>
        </p:txBody>
      </p:sp>
      <p:sp>
        <p:nvSpPr>
          <p:cNvPr id="4" name="Text 2"/>
          <p:cNvSpPr/>
          <p:nvPr/>
        </p:nvSpPr>
        <p:spPr>
          <a:xfrm>
            <a:off x="661492" y="3755032"/>
            <a:ext cx="10869018" cy="907257"/>
          </a:xfrm>
          <a:prstGeom prst="rect">
            <a:avLst/>
          </a:prstGeom>
          <a:noFill/>
          <a:ln/>
        </p:spPr>
        <p:txBody>
          <a:bodyPr wrap="square" lIns="0" tIns="0" rIns="0" bIns="0" rtlCol="0" anchor="t"/>
          <a:lstStyle/>
          <a:p>
            <a:pPr marL="285739" indent="-285739">
              <a:lnSpc>
                <a:spcPts val="2375"/>
              </a:lnSpc>
              <a:buSzPct val="100000"/>
              <a:buChar char="•"/>
            </a:pPr>
            <a:r>
              <a:rPr lang="en-US" sz="1458" b="1" dirty="0">
                <a:solidFill>
                  <a:srgbClr val="4B4A4A"/>
                </a:solidFill>
                <a:latin typeface="Geist" pitchFamily="34" charset="0"/>
                <a:ea typeface="Geist" pitchFamily="34" charset="-122"/>
                <a:cs typeface="Geist" pitchFamily="34" charset="-120"/>
              </a:rPr>
              <a:t>Real-time Data Synchronization:</a:t>
            </a:r>
            <a:r>
              <a:rPr lang="en-US" sz="1458" dirty="0">
                <a:solidFill>
                  <a:srgbClr val="4B4A4A"/>
                </a:solidFill>
                <a:latin typeface="Geist" pitchFamily="34" charset="0"/>
                <a:ea typeface="Geist" pitchFamily="34" charset="-122"/>
                <a:cs typeface="Geist" pitchFamily="34" charset="-120"/>
              </a:rPr>
              <a:t> RFID transactions (e.g., check-ins, check-outs, inventory scans) instantly update the Koha database, ensuring that item statuses, patron records, and collection data are always current and accurate across the system.</a:t>
            </a:r>
            <a:endParaRPr lang="en-US" sz="1458" dirty="0"/>
          </a:p>
        </p:txBody>
      </p:sp>
      <p:sp>
        <p:nvSpPr>
          <p:cNvPr id="5" name="Text 3"/>
          <p:cNvSpPr/>
          <p:nvPr/>
        </p:nvSpPr>
        <p:spPr>
          <a:xfrm>
            <a:off x="661492" y="4728368"/>
            <a:ext cx="10869018" cy="907257"/>
          </a:xfrm>
          <a:prstGeom prst="rect">
            <a:avLst/>
          </a:prstGeom>
          <a:noFill/>
          <a:ln/>
        </p:spPr>
        <p:txBody>
          <a:bodyPr wrap="square" lIns="0" tIns="0" rIns="0" bIns="0" rtlCol="0" anchor="t"/>
          <a:lstStyle/>
          <a:p>
            <a:pPr marL="285739" indent="-285739">
              <a:lnSpc>
                <a:spcPts val="2375"/>
              </a:lnSpc>
              <a:buSzPct val="100000"/>
              <a:buChar char="•"/>
            </a:pPr>
            <a:r>
              <a:rPr lang="en-US" sz="1458" b="1" dirty="0">
                <a:solidFill>
                  <a:srgbClr val="4B4A4A"/>
                </a:solidFill>
                <a:latin typeface="Geist" pitchFamily="34" charset="0"/>
                <a:ea typeface="Geist" pitchFamily="34" charset="-122"/>
                <a:cs typeface="Geist" pitchFamily="34" charset="-120"/>
              </a:rPr>
              <a:t>API-driven Integration:</a:t>
            </a:r>
            <a:r>
              <a:rPr lang="en-US" sz="1458" dirty="0">
                <a:solidFill>
                  <a:srgbClr val="4B4A4A"/>
                </a:solidFill>
                <a:latin typeface="Geist" pitchFamily="34" charset="0"/>
                <a:ea typeface="Geist" pitchFamily="34" charset="-122"/>
                <a:cs typeface="Geist" pitchFamily="34" charset="-120"/>
              </a:rPr>
              <a:t> The integration often leverages Application Programming Interfaces (APIs) provided by Koha, allowing the RFID middleware to programmatically interact with the ILS for efficient and reliable data exchange, avoiding manual data entry and reducing errors.</a:t>
            </a:r>
            <a:endParaRPr lang="en-US" sz="1458" dirty="0"/>
          </a:p>
        </p:txBody>
      </p:sp>
    </p:spTree>
    <p:extLst>
      <p:ext uri="{BB962C8B-B14F-4D97-AF65-F5344CB8AC3E}">
        <p14:creationId xmlns:p14="http://schemas.microsoft.com/office/powerpoint/2010/main" val="13604201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661492" y="643235"/>
            <a:ext cx="7224118" cy="472480"/>
          </a:xfrm>
          <a:prstGeom prst="rect">
            <a:avLst/>
          </a:prstGeom>
          <a:noFill/>
          <a:ln/>
        </p:spPr>
        <p:txBody>
          <a:bodyPr wrap="none" lIns="0" tIns="0" rIns="0" bIns="0" rtlCol="0" anchor="t"/>
          <a:lstStyle/>
          <a:p>
            <a:pPr>
              <a:lnSpc>
                <a:spcPts val="3708"/>
              </a:lnSpc>
            </a:pPr>
            <a:r>
              <a:rPr lang="en-US" sz="2958" b="1" dirty="0">
                <a:solidFill>
                  <a:srgbClr val="006747"/>
                </a:solidFill>
                <a:latin typeface="Noto Serif SC Bold" pitchFamily="34" charset="0"/>
                <a:ea typeface="Noto Serif SC Bold" pitchFamily="34" charset="-122"/>
                <a:cs typeface="Noto Serif SC Bold" pitchFamily="34" charset="-120"/>
              </a:rPr>
              <a:t>Implementation Models &amp; Challenges</a:t>
            </a:r>
            <a:endParaRPr lang="en-US" sz="2958" dirty="0"/>
          </a:p>
        </p:txBody>
      </p:sp>
      <p:sp>
        <p:nvSpPr>
          <p:cNvPr id="3" name="Text 1"/>
          <p:cNvSpPr/>
          <p:nvPr/>
        </p:nvSpPr>
        <p:spPr>
          <a:xfrm>
            <a:off x="661492" y="1342529"/>
            <a:ext cx="4558407" cy="378023"/>
          </a:xfrm>
          <a:prstGeom prst="rect">
            <a:avLst/>
          </a:prstGeom>
          <a:noFill/>
          <a:ln/>
        </p:spPr>
        <p:txBody>
          <a:bodyPr wrap="none" lIns="0" tIns="0" rIns="0" bIns="0" rtlCol="0" anchor="t"/>
          <a:lstStyle/>
          <a:p>
            <a:pPr>
              <a:lnSpc>
                <a:spcPts val="2958"/>
              </a:lnSpc>
            </a:pPr>
            <a:r>
              <a:rPr lang="en-US" sz="2375" b="1" dirty="0">
                <a:solidFill>
                  <a:srgbClr val="006747"/>
                </a:solidFill>
                <a:latin typeface="Noto Serif SC Bold" pitchFamily="34" charset="0"/>
                <a:ea typeface="Noto Serif SC Bold" pitchFamily="34" charset="-122"/>
                <a:cs typeface="Noto Serif SC Bold" pitchFamily="34" charset="-120"/>
              </a:rPr>
              <a:t>RFID Implementation Models</a:t>
            </a:r>
            <a:endParaRPr lang="en-US" sz="2375" dirty="0"/>
          </a:p>
        </p:txBody>
      </p:sp>
      <p:sp>
        <p:nvSpPr>
          <p:cNvPr id="4" name="Text 2"/>
          <p:cNvSpPr/>
          <p:nvPr/>
        </p:nvSpPr>
        <p:spPr>
          <a:xfrm>
            <a:off x="661492" y="2098576"/>
            <a:ext cx="2711549" cy="236240"/>
          </a:xfrm>
          <a:prstGeom prst="rect">
            <a:avLst/>
          </a:prstGeom>
          <a:noFill/>
          <a:ln/>
        </p:spPr>
        <p:txBody>
          <a:bodyPr wrap="none" lIns="0" tIns="0" rIns="0" bIns="0" rtlCol="0" anchor="t"/>
          <a:lstStyle/>
          <a:p>
            <a:pPr>
              <a:lnSpc>
                <a:spcPts val="1833"/>
              </a:lnSpc>
            </a:pPr>
            <a:r>
              <a:rPr lang="en-US" sz="1458" b="1" dirty="0">
                <a:solidFill>
                  <a:srgbClr val="006747"/>
                </a:solidFill>
                <a:latin typeface="Noto Serif SC Bold" pitchFamily="34" charset="0"/>
                <a:ea typeface="Noto Serif SC Bold" pitchFamily="34" charset="-122"/>
                <a:cs typeface="Noto Serif SC Bold" pitchFamily="34" charset="-120"/>
              </a:rPr>
              <a:t>Basic RFID (Small Libraries)</a:t>
            </a:r>
            <a:endParaRPr lang="en-US" sz="1458" dirty="0"/>
          </a:p>
        </p:txBody>
      </p:sp>
      <p:sp>
        <p:nvSpPr>
          <p:cNvPr id="5" name="Text 3"/>
          <p:cNvSpPr/>
          <p:nvPr/>
        </p:nvSpPr>
        <p:spPr>
          <a:xfrm>
            <a:off x="661492" y="2486025"/>
            <a:ext cx="3376613" cy="967582"/>
          </a:xfrm>
          <a:prstGeom prst="rect">
            <a:avLst/>
          </a:prstGeom>
          <a:noFill/>
          <a:ln/>
        </p:spPr>
        <p:txBody>
          <a:bodyPr wrap="square" lIns="0" tIns="0" rIns="0" bIns="0" rtlCol="0" anchor="t"/>
          <a:lstStyle/>
          <a:p>
            <a:pPr>
              <a:lnSpc>
                <a:spcPts val="1875"/>
              </a:lnSpc>
            </a:pPr>
            <a:r>
              <a:rPr lang="en-US" sz="1167" dirty="0">
                <a:solidFill>
                  <a:srgbClr val="4B4A4A"/>
                </a:solidFill>
                <a:latin typeface="Geist" pitchFamily="34" charset="0"/>
                <a:ea typeface="Geist" pitchFamily="34" charset="-122"/>
                <a:cs typeface="Geist" pitchFamily="34" charset="-120"/>
              </a:rPr>
              <a:t>Focuses on core functionalities like self-checkout and basic security, providing an accessible entry point for smaller libraries with limited budgets and simpler operational needs.</a:t>
            </a:r>
            <a:endParaRPr lang="en-US" sz="1167" dirty="0"/>
          </a:p>
        </p:txBody>
      </p:sp>
      <p:sp>
        <p:nvSpPr>
          <p:cNvPr id="6" name="Text 4"/>
          <p:cNvSpPr/>
          <p:nvPr/>
        </p:nvSpPr>
        <p:spPr>
          <a:xfrm>
            <a:off x="4413349" y="2098576"/>
            <a:ext cx="3376613" cy="472480"/>
          </a:xfrm>
          <a:prstGeom prst="rect">
            <a:avLst/>
          </a:prstGeom>
          <a:noFill/>
          <a:ln/>
        </p:spPr>
        <p:txBody>
          <a:bodyPr wrap="square" lIns="0" tIns="0" rIns="0" bIns="0" rtlCol="0" anchor="t"/>
          <a:lstStyle/>
          <a:p>
            <a:pPr>
              <a:lnSpc>
                <a:spcPts val="1833"/>
              </a:lnSpc>
            </a:pPr>
            <a:r>
              <a:rPr lang="en-US" sz="1458" b="1" dirty="0">
                <a:solidFill>
                  <a:srgbClr val="006747"/>
                </a:solidFill>
                <a:latin typeface="Noto Serif SC Bold" pitchFamily="34" charset="0"/>
                <a:ea typeface="Noto Serif SC Bold" pitchFamily="34" charset="-122"/>
                <a:cs typeface="Noto Serif SC Bold" pitchFamily="34" charset="-120"/>
              </a:rPr>
              <a:t>Advanced RFID (Medium Libraries)</a:t>
            </a:r>
            <a:endParaRPr lang="en-US" sz="1458" dirty="0"/>
          </a:p>
        </p:txBody>
      </p:sp>
      <p:sp>
        <p:nvSpPr>
          <p:cNvPr id="7" name="Text 5"/>
          <p:cNvSpPr/>
          <p:nvPr/>
        </p:nvSpPr>
        <p:spPr>
          <a:xfrm>
            <a:off x="4413349" y="2722265"/>
            <a:ext cx="3376613" cy="1209477"/>
          </a:xfrm>
          <a:prstGeom prst="rect">
            <a:avLst/>
          </a:prstGeom>
          <a:noFill/>
          <a:ln/>
        </p:spPr>
        <p:txBody>
          <a:bodyPr wrap="square" lIns="0" tIns="0" rIns="0" bIns="0" rtlCol="0" anchor="t"/>
          <a:lstStyle/>
          <a:p>
            <a:pPr>
              <a:lnSpc>
                <a:spcPts val="1875"/>
              </a:lnSpc>
            </a:pPr>
            <a:r>
              <a:rPr lang="en-US" sz="1167" dirty="0">
                <a:solidFill>
                  <a:srgbClr val="4B4A4A"/>
                </a:solidFill>
                <a:latin typeface="Geist" pitchFamily="34" charset="0"/>
                <a:ea typeface="Geist" pitchFamily="34" charset="-122"/>
                <a:cs typeface="Geist" pitchFamily="34" charset="-120"/>
              </a:rPr>
              <a:t>Expands on basic features to include inventory management, item tracking, and staff workstation integration, enhancing efficiency for libraries with larger collections and more complex workflows.</a:t>
            </a:r>
            <a:endParaRPr lang="en-US" sz="1167" dirty="0"/>
          </a:p>
        </p:txBody>
      </p:sp>
      <p:sp>
        <p:nvSpPr>
          <p:cNvPr id="8" name="Text 6"/>
          <p:cNvSpPr/>
          <p:nvPr/>
        </p:nvSpPr>
        <p:spPr>
          <a:xfrm>
            <a:off x="8165207" y="2098576"/>
            <a:ext cx="3376613" cy="472480"/>
          </a:xfrm>
          <a:prstGeom prst="rect">
            <a:avLst/>
          </a:prstGeom>
          <a:noFill/>
          <a:ln/>
        </p:spPr>
        <p:txBody>
          <a:bodyPr wrap="square" lIns="0" tIns="0" rIns="0" bIns="0" rtlCol="0" anchor="t"/>
          <a:lstStyle/>
          <a:p>
            <a:pPr>
              <a:lnSpc>
                <a:spcPts val="1833"/>
              </a:lnSpc>
            </a:pPr>
            <a:r>
              <a:rPr lang="en-US" sz="1458" b="1" dirty="0">
                <a:solidFill>
                  <a:srgbClr val="006747"/>
                </a:solidFill>
                <a:latin typeface="Noto Serif SC Bold" pitchFamily="34" charset="0"/>
                <a:ea typeface="Noto Serif SC Bold" pitchFamily="34" charset="-122"/>
                <a:cs typeface="Noto Serif SC Bold" pitchFamily="34" charset="-120"/>
              </a:rPr>
              <a:t>Advanced RFID with Surveillance (Large Libraries)</a:t>
            </a:r>
            <a:endParaRPr lang="en-US" sz="1458" dirty="0"/>
          </a:p>
        </p:txBody>
      </p:sp>
      <p:sp>
        <p:nvSpPr>
          <p:cNvPr id="9" name="Text 7"/>
          <p:cNvSpPr/>
          <p:nvPr/>
        </p:nvSpPr>
        <p:spPr>
          <a:xfrm>
            <a:off x="8165207" y="2722265"/>
            <a:ext cx="3376613" cy="1209477"/>
          </a:xfrm>
          <a:prstGeom prst="rect">
            <a:avLst/>
          </a:prstGeom>
          <a:noFill/>
          <a:ln/>
        </p:spPr>
        <p:txBody>
          <a:bodyPr wrap="square" lIns="0" tIns="0" rIns="0" bIns="0" rtlCol="0" anchor="t"/>
          <a:lstStyle/>
          <a:p>
            <a:pPr>
              <a:lnSpc>
                <a:spcPts val="1875"/>
              </a:lnSpc>
            </a:pPr>
            <a:r>
              <a:rPr lang="en-US" sz="1167" dirty="0">
                <a:solidFill>
                  <a:srgbClr val="4B4A4A"/>
                </a:solidFill>
                <a:latin typeface="Geist" pitchFamily="34" charset="0"/>
                <a:ea typeface="Geist" pitchFamily="34" charset="-122"/>
                <a:cs typeface="Geist" pitchFamily="34" charset="-120"/>
              </a:rPr>
              <a:t>Incorporates comprehensive security measures such as advanced anti-theft gates and robust patron privacy controls, designed for high-traffic institutions with extensive collections requiring heightened security and data management.</a:t>
            </a:r>
            <a:endParaRPr lang="en-US" sz="1167" dirty="0"/>
          </a:p>
        </p:txBody>
      </p:sp>
      <p:sp>
        <p:nvSpPr>
          <p:cNvPr id="10" name="Text 8"/>
          <p:cNvSpPr/>
          <p:nvPr/>
        </p:nvSpPr>
        <p:spPr>
          <a:xfrm>
            <a:off x="661492" y="4294584"/>
            <a:ext cx="3024287" cy="378023"/>
          </a:xfrm>
          <a:prstGeom prst="rect">
            <a:avLst/>
          </a:prstGeom>
          <a:noFill/>
          <a:ln/>
        </p:spPr>
        <p:txBody>
          <a:bodyPr wrap="none" lIns="0" tIns="0" rIns="0" bIns="0" rtlCol="0" anchor="t"/>
          <a:lstStyle/>
          <a:p>
            <a:pPr>
              <a:lnSpc>
                <a:spcPts val="2958"/>
              </a:lnSpc>
            </a:pPr>
            <a:r>
              <a:rPr lang="en-US" sz="2375" b="1" dirty="0">
                <a:solidFill>
                  <a:srgbClr val="006747"/>
                </a:solidFill>
                <a:latin typeface="Noto Serif SC Bold" pitchFamily="34" charset="0"/>
                <a:ea typeface="Noto Serif SC Bold" pitchFamily="34" charset="-122"/>
                <a:cs typeface="Noto Serif SC Bold" pitchFamily="34" charset="-120"/>
              </a:rPr>
              <a:t>Key Challenges</a:t>
            </a:r>
            <a:endParaRPr lang="en-US" sz="2375" dirty="0"/>
          </a:p>
        </p:txBody>
      </p:sp>
      <p:sp>
        <p:nvSpPr>
          <p:cNvPr id="11" name="Text 9"/>
          <p:cNvSpPr/>
          <p:nvPr/>
        </p:nvSpPr>
        <p:spPr>
          <a:xfrm>
            <a:off x="661492" y="4899422"/>
            <a:ext cx="10869018" cy="241895"/>
          </a:xfrm>
          <a:prstGeom prst="rect">
            <a:avLst/>
          </a:prstGeom>
          <a:noFill/>
          <a:ln/>
        </p:spPr>
        <p:txBody>
          <a:bodyPr wrap="none" lIns="0" tIns="0" rIns="0" bIns="0" rtlCol="0" anchor="t"/>
          <a:lstStyle/>
          <a:p>
            <a:pPr marL="285739" indent="-285739">
              <a:lnSpc>
                <a:spcPts val="1875"/>
              </a:lnSpc>
              <a:buSzPct val="100000"/>
              <a:buChar char="•"/>
            </a:pPr>
            <a:r>
              <a:rPr lang="en-US" sz="1167" b="1" dirty="0">
                <a:solidFill>
                  <a:srgbClr val="4B4A4A"/>
                </a:solidFill>
                <a:latin typeface="Geist" pitchFamily="34" charset="0"/>
                <a:ea typeface="Geist" pitchFamily="34" charset="-122"/>
                <a:cs typeface="Geist" pitchFamily="34" charset="-120"/>
              </a:rPr>
              <a:t>High Initial Investment:</a:t>
            </a:r>
            <a:r>
              <a:rPr lang="en-US" sz="1167" dirty="0">
                <a:solidFill>
                  <a:srgbClr val="4B4A4A"/>
                </a:solidFill>
                <a:latin typeface="Geist" pitchFamily="34" charset="0"/>
                <a:ea typeface="Geist" pitchFamily="34" charset="-122"/>
                <a:cs typeface="Geist" pitchFamily="34" charset="-120"/>
              </a:rPr>
              <a:t> The upfront costs for RFID tags, readers, security gates, and software can be substantial, requiring careful budgetary planning.</a:t>
            </a:r>
            <a:endParaRPr lang="en-US" sz="1167" dirty="0"/>
          </a:p>
        </p:txBody>
      </p:sp>
      <p:sp>
        <p:nvSpPr>
          <p:cNvPr id="12" name="Text 10"/>
          <p:cNvSpPr/>
          <p:nvPr/>
        </p:nvSpPr>
        <p:spPr>
          <a:xfrm>
            <a:off x="661492" y="5194201"/>
            <a:ext cx="10869018" cy="483791"/>
          </a:xfrm>
          <a:prstGeom prst="rect">
            <a:avLst/>
          </a:prstGeom>
          <a:noFill/>
          <a:ln/>
        </p:spPr>
        <p:txBody>
          <a:bodyPr wrap="square" lIns="0" tIns="0" rIns="0" bIns="0" rtlCol="0" anchor="t"/>
          <a:lstStyle/>
          <a:p>
            <a:pPr marL="285739" indent="-285739">
              <a:lnSpc>
                <a:spcPts val="1875"/>
              </a:lnSpc>
              <a:buSzPct val="100000"/>
              <a:buChar char="•"/>
            </a:pPr>
            <a:r>
              <a:rPr lang="en-US" sz="1167" b="1" dirty="0">
                <a:solidFill>
                  <a:srgbClr val="4B4A4A"/>
                </a:solidFill>
                <a:latin typeface="Geist" pitchFamily="34" charset="0"/>
                <a:ea typeface="Geist" pitchFamily="34" charset="-122"/>
                <a:cs typeface="Geist" pitchFamily="34" charset="-120"/>
              </a:rPr>
              <a:t>Technical Integration Complexities:</a:t>
            </a:r>
            <a:r>
              <a:rPr lang="en-US" sz="1167" dirty="0">
                <a:solidFill>
                  <a:srgbClr val="4B4A4A"/>
                </a:solidFill>
                <a:latin typeface="Geist" pitchFamily="34" charset="0"/>
                <a:ea typeface="Geist" pitchFamily="34" charset="-122"/>
                <a:cs typeface="Geist" pitchFamily="34" charset="-120"/>
              </a:rPr>
              <a:t> Ensuring seamless data exchange and compatibility between the RFID system and existing Library Management Systems (LMS) can present technical hurdles.</a:t>
            </a:r>
            <a:endParaRPr lang="en-US" sz="1167" dirty="0"/>
          </a:p>
        </p:txBody>
      </p:sp>
      <p:sp>
        <p:nvSpPr>
          <p:cNvPr id="13" name="Text 11"/>
          <p:cNvSpPr/>
          <p:nvPr/>
        </p:nvSpPr>
        <p:spPr>
          <a:xfrm>
            <a:off x="661492" y="5730875"/>
            <a:ext cx="10869018" cy="483791"/>
          </a:xfrm>
          <a:prstGeom prst="rect">
            <a:avLst/>
          </a:prstGeom>
          <a:noFill/>
          <a:ln/>
        </p:spPr>
        <p:txBody>
          <a:bodyPr wrap="square" lIns="0" tIns="0" rIns="0" bIns="0" rtlCol="0" anchor="t"/>
          <a:lstStyle/>
          <a:p>
            <a:pPr marL="285739" indent="-285739">
              <a:lnSpc>
                <a:spcPts val="1875"/>
              </a:lnSpc>
              <a:buSzPct val="100000"/>
              <a:buChar char="•"/>
            </a:pPr>
            <a:r>
              <a:rPr lang="en-US" sz="1167" b="1" dirty="0">
                <a:solidFill>
                  <a:srgbClr val="4B4A4A"/>
                </a:solidFill>
                <a:latin typeface="Geist" pitchFamily="34" charset="0"/>
                <a:ea typeface="Geist" pitchFamily="34" charset="-122"/>
                <a:cs typeface="Geist" pitchFamily="34" charset="-120"/>
              </a:rPr>
              <a:t>Privacy and Data Security:</a:t>
            </a:r>
            <a:r>
              <a:rPr lang="en-US" sz="1167" dirty="0">
                <a:solidFill>
                  <a:srgbClr val="4B4A4A"/>
                </a:solidFill>
                <a:latin typeface="Geist" pitchFamily="34" charset="0"/>
                <a:ea typeface="Geist" pitchFamily="34" charset="-122"/>
                <a:cs typeface="Geist" pitchFamily="34" charset="-120"/>
              </a:rPr>
              <a:t> Concerns regarding the tracking of library materials and patron data necessitate robust policies and transparent practices to address privacy expectations and comply with regulations.</a:t>
            </a:r>
            <a:endParaRPr lang="en-US" sz="1167" dirty="0"/>
          </a:p>
        </p:txBody>
      </p:sp>
    </p:spTree>
    <p:extLst>
      <p:ext uri="{BB962C8B-B14F-4D97-AF65-F5344CB8AC3E}">
        <p14:creationId xmlns:p14="http://schemas.microsoft.com/office/powerpoint/2010/main" val="26922168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661492" y="1522314"/>
            <a:ext cx="7565827" cy="590649"/>
          </a:xfrm>
          <a:prstGeom prst="rect">
            <a:avLst/>
          </a:prstGeom>
          <a:noFill/>
          <a:ln/>
        </p:spPr>
        <p:txBody>
          <a:bodyPr wrap="none" lIns="0" tIns="0" rIns="0" bIns="0" rtlCol="0" anchor="t"/>
          <a:lstStyle/>
          <a:p>
            <a:pPr>
              <a:lnSpc>
                <a:spcPts val="4625"/>
              </a:lnSpc>
            </a:pPr>
            <a:r>
              <a:rPr lang="en-US" sz="3708" b="1" dirty="0">
                <a:solidFill>
                  <a:srgbClr val="006747"/>
                </a:solidFill>
                <a:latin typeface="Noto Serif SC Bold" pitchFamily="34" charset="0"/>
                <a:ea typeface="Noto Serif SC Bold" pitchFamily="34" charset="-122"/>
                <a:cs typeface="Noto Serif SC Bold" pitchFamily="34" charset="-120"/>
              </a:rPr>
              <a:t>Conclusion: The Future Library</a:t>
            </a:r>
            <a:endParaRPr lang="en-US" sz="3708" dirty="0"/>
          </a:p>
        </p:txBody>
      </p:sp>
      <p:sp>
        <p:nvSpPr>
          <p:cNvPr id="3" name="Text 1"/>
          <p:cNvSpPr/>
          <p:nvPr/>
        </p:nvSpPr>
        <p:spPr>
          <a:xfrm>
            <a:off x="661492" y="2490986"/>
            <a:ext cx="10869018" cy="907257"/>
          </a:xfrm>
          <a:prstGeom prst="rect">
            <a:avLst/>
          </a:prstGeom>
          <a:noFill/>
          <a:ln/>
        </p:spPr>
        <p:txBody>
          <a:bodyPr wrap="square" lIns="0" tIns="0" rIns="0" bIns="0" rtlCol="0" anchor="t"/>
          <a:lstStyle/>
          <a:p>
            <a:pPr>
              <a:lnSpc>
                <a:spcPts val="2375"/>
              </a:lnSpc>
            </a:pPr>
            <a:r>
              <a:rPr lang="en-US" sz="1458" dirty="0">
                <a:solidFill>
                  <a:srgbClr val="4B4A4A"/>
                </a:solidFill>
                <a:latin typeface="Geist" pitchFamily="34" charset="0"/>
                <a:ea typeface="Geist" pitchFamily="34" charset="-122"/>
                <a:cs typeface="Geist" pitchFamily="34" charset="-120"/>
              </a:rPr>
              <a:t>The integration of </a:t>
            </a:r>
            <a:r>
              <a:rPr lang="en-US" sz="1458" b="1" dirty="0">
                <a:solidFill>
                  <a:srgbClr val="4B4A4A"/>
                </a:solidFill>
                <a:latin typeface="Geist" pitchFamily="34" charset="0"/>
                <a:ea typeface="Geist" pitchFamily="34" charset="-122"/>
                <a:cs typeface="Geist" pitchFamily="34" charset="-120"/>
              </a:rPr>
              <a:t>RFID technology</a:t>
            </a:r>
            <a:r>
              <a:rPr lang="en-US" sz="1458" dirty="0">
                <a:solidFill>
                  <a:srgbClr val="4B4A4A"/>
                </a:solidFill>
                <a:latin typeface="Geist" pitchFamily="34" charset="0"/>
                <a:ea typeface="Geist" pitchFamily="34" charset="-122"/>
                <a:cs typeface="Geist" pitchFamily="34" charset="-120"/>
              </a:rPr>
              <a:t> with </a:t>
            </a:r>
            <a:r>
              <a:rPr lang="en-US" sz="1458" b="1" dirty="0">
                <a:solidFill>
                  <a:srgbClr val="4B4A4A"/>
                </a:solidFill>
                <a:latin typeface="Geist" pitchFamily="34" charset="0"/>
                <a:ea typeface="Geist" pitchFamily="34" charset="-122"/>
                <a:cs typeface="Geist" pitchFamily="34" charset="-120"/>
              </a:rPr>
              <a:t>Koha ILS</a:t>
            </a:r>
            <a:r>
              <a:rPr lang="en-US" sz="1458" dirty="0">
                <a:solidFill>
                  <a:srgbClr val="4B4A4A"/>
                </a:solidFill>
                <a:latin typeface="Geist" pitchFamily="34" charset="0"/>
                <a:ea typeface="Geist" pitchFamily="34" charset="-122"/>
                <a:cs typeface="Geist" pitchFamily="34" charset="-120"/>
              </a:rPr>
              <a:t> represents a significant leap forward in creating truly </a:t>
            </a:r>
            <a:r>
              <a:rPr lang="en-US" sz="1458" b="1" dirty="0">
                <a:solidFill>
                  <a:srgbClr val="4B4A4A"/>
                </a:solidFill>
                <a:latin typeface="Geist" pitchFamily="34" charset="0"/>
                <a:ea typeface="Geist" pitchFamily="34" charset="-122"/>
                <a:cs typeface="Geist" pitchFamily="34" charset="-120"/>
              </a:rPr>
              <a:t>smart and efficient libraries</a:t>
            </a:r>
            <a:r>
              <a:rPr lang="en-US" sz="1458" dirty="0">
                <a:solidFill>
                  <a:srgbClr val="4B4A4A"/>
                </a:solidFill>
                <a:latin typeface="Geist" pitchFamily="34" charset="0"/>
                <a:ea typeface="Geist" pitchFamily="34" charset="-122"/>
                <a:cs typeface="Geist" pitchFamily="34" charset="-120"/>
              </a:rPr>
              <a:t>. This powerful synergy transforms traditional library operations, fostering a more dynamic and responsive environment for both staff and patrons.</a:t>
            </a:r>
            <a:endParaRPr lang="en-US" sz="1458" dirty="0"/>
          </a:p>
        </p:txBody>
      </p:sp>
      <p:sp>
        <p:nvSpPr>
          <p:cNvPr id="4" name="Text 2"/>
          <p:cNvSpPr/>
          <p:nvPr/>
        </p:nvSpPr>
        <p:spPr>
          <a:xfrm>
            <a:off x="661492" y="3610868"/>
            <a:ext cx="10869018" cy="907257"/>
          </a:xfrm>
          <a:prstGeom prst="rect">
            <a:avLst/>
          </a:prstGeom>
          <a:noFill/>
          <a:ln/>
        </p:spPr>
        <p:txBody>
          <a:bodyPr wrap="square" lIns="0" tIns="0" rIns="0" bIns="0" rtlCol="0" anchor="t"/>
          <a:lstStyle/>
          <a:p>
            <a:pPr>
              <a:lnSpc>
                <a:spcPts val="2375"/>
              </a:lnSpc>
            </a:pPr>
            <a:r>
              <a:rPr lang="en-US" sz="1458" dirty="0">
                <a:solidFill>
                  <a:srgbClr val="4B4A4A"/>
                </a:solidFill>
                <a:latin typeface="Geist" pitchFamily="34" charset="0"/>
                <a:ea typeface="Geist" pitchFamily="34" charset="-122"/>
                <a:cs typeface="Geist" pitchFamily="34" charset="-120"/>
              </a:rPr>
              <a:t>The combined benefits are profound: dramatically </a:t>
            </a:r>
            <a:r>
              <a:rPr lang="en-US" sz="1458" b="1" dirty="0">
                <a:solidFill>
                  <a:srgbClr val="4B4A4A"/>
                </a:solidFill>
                <a:latin typeface="Geist" pitchFamily="34" charset="0"/>
                <a:ea typeface="Geist" pitchFamily="34" charset="-122"/>
                <a:cs typeface="Geist" pitchFamily="34" charset="-120"/>
              </a:rPr>
              <a:t>increased speed</a:t>
            </a:r>
            <a:r>
              <a:rPr lang="en-US" sz="1458" dirty="0">
                <a:solidFill>
                  <a:srgbClr val="4B4A4A"/>
                </a:solidFill>
                <a:latin typeface="Geist" pitchFamily="34" charset="0"/>
                <a:ea typeface="Geist" pitchFamily="34" charset="-122"/>
                <a:cs typeface="Geist" pitchFamily="34" charset="-120"/>
              </a:rPr>
              <a:t> in circulation and inventory processes, </a:t>
            </a:r>
            <a:r>
              <a:rPr lang="en-US" sz="1458" b="1" dirty="0">
                <a:solidFill>
                  <a:srgbClr val="4B4A4A"/>
                </a:solidFill>
                <a:latin typeface="Geist" pitchFamily="34" charset="0"/>
                <a:ea typeface="Geist" pitchFamily="34" charset="-122"/>
                <a:cs typeface="Geist" pitchFamily="34" charset="-120"/>
              </a:rPr>
              <a:t>unparalleled accuracy</a:t>
            </a:r>
            <a:r>
              <a:rPr lang="en-US" sz="1458" dirty="0">
                <a:solidFill>
                  <a:srgbClr val="4B4A4A"/>
                </a:solidFill>
                <a:latin typeface="Geist" pitchFamily="34" charset="0"/>
                <a:ea typeface="Geist" pitchFamily="34" charset="-122"/>
                <a:cs typeface="Geist" pitchFamily="34" charset="-120"/>
              </a:rPr>
              <a:t> in data management, </a:t>
            </a:r>
            <a:r>
              <a:rPr lang="en-US" sz="1458" b="1" dirty="0">
                <a:solidFill>
                  <a:srgbClr val="4B4A4A"/>
                </a:solidFill>
                <a:latin typeface="Geist" pitchFamily="34" charset="0"/>
                <a:ea typeface="Geist" pitchFamily="34" charset="-122"/>
                <a:cs typeface="Geist" pitchFamily="34" charset="-120"/>
              </a:rPr>
              <a:t>robust security</a:t>
            </a:r>
            <a:r>
              <a:rPr lang="en-US" sz="1458" dirty="0">
                <a:solidFill>
                  <a:srgbClr val="4B4A4A"/>
                </a:solidFill>
                <a:latin typeface="Geist" pitchFamily="34" charset="0"/>
                <a:ea typeface="Geist" pitchFamily="34" charset="-122"/>
                <a:cs typeface="Geist" pitchFamily="34" charset="-120"/>
              </a:rPr>
              <a:t> for collection protection, and ultimately, </a:t>
            </a:r>
            <a:r>
              <a:rPr lang="en-US" sz="1458" b="1" dirty="0">
                <a:solidFill>
                  <a:srgbClr val="4B4A4A"/>
                </a:solidFill>
                <a:latin typeface="Geist" pitchFamily="34" charset="0"/>
                <a:ea typeface="Geist" pitchFamily="34" charset="-122"/>
                <a:cs typeface="Geist" pitchFamily="34" charset="-120"/>
              </a:rPr>
              <a:t>elevated user satisfaction</a:t>
            </a:r>
            <a:r>
              <a:rPr lang="en-US" sz="1458" dirty="0">
                <a:solidFill>
                  <a:srgbClr val="4B4A4A"/>
                </a:solidFill>
                <a:latin typeface="Geist" pitchFamily="34" charset="0"/>
                <a:ea typeface="Geist" pitchFamily="34" charset="-122"/>
                <a:cs typeface="Geist" pitchFamily="34" charset="-120"/>
              </a:rPr>
              <a:t> through seamless self-service options and improved access to resources.</a:t>
            </a:r>
            <a:endParaRPr lang="en-US" sz="1458" dirty="0"/>
          </a:p>
        </p:txBody>
      </p:sp>
      <p:sp>
        <p:nvSpPr>
          <p:cNvPr id="5" name="Text 3"/>
          <p:cNvSpPr/>
          <p:nvPr/>
        </p:nvSpPr>
        <p:spPr>
          <a:xfrm>
            <a:off x="661492" y="4730750"/>
            <a:ext cx="10869018" cy="604838"/>
          </a:xfrm>
          <a:prstGeom prst="rect">
            <a:avLst/>
          </a:prstGeom>
          <a:noFill/>
          <a:ln/>
        </p:spPr>
        <p:txBody>
          <a:bodyPr wrap="square" lIns="0" tIns="0" rIns="0" bIns="0" rtlCol="0" anchor="t"/>
          <a:lstStyle/>
          <a:p>
            <a:pPr>
              <a:lnSpc>
                <a:spcPts val="2375"/>
              </a:lnSpc>
            </a:pPr>
            <a:r>
              <a:rPr lang="en-US" sz="1458" dirty="0">
                <a:solidFill>
                  <a:srgbClr val="4B4A4A"/>
                </a:solidFill>
                <a:latin typeface="Geist" pitchFamily="34" charset="0"/>
                <a:ea typeface="Geist" pitchFamily="34" charset="-122"/>
                <a:cs typeface="Geist" pitchFamily="34" charset="-120"/>
              </a:rPr>
              <a:t>Embracing this integration positions libraries at the forefront of innovation, ensuring they remain vibrant, accessible, and technologically advanced hubs for knowledge and community engagement in the future.</a:t>
            </a:r>
            <a:endParaRPr lang="en-US" sz="1458" dirty="0"/>
          </a:p>
        </p:txBody>
      </p:sp>
    </p:spTree>
    <p:extLst>
      <p:ext uri="{BB962C8B-B14F-4D97-AF65-F5344CB8AC3E}">
        <p14:creationId xmlns:p14="http://schemas.microsoft.com/office/powerpoint/2010/main" val="20809668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661492" y="2609156"/>
            <a:ext cx="4725492" cy="590649"/>
          </a:xfrm>
          <a:prstGeom prst="rect">
            <a:avLst/>
          </a:prstGeom>
          <a:noFill/>
          <a:ln/>
        </p:spPr>
        <p:txBody>
          <a:bodyPr wrap="none" lIns="0" tIns="0" rIns="0" bIns="0" rtlCol="0" anchor="t"/>
          <a:lstStyle/>
          <a:p>
            <a:pPr>
              <a:lnSpc>
                <a:spcPts val="4625"/>
              </a:lnSpc>
            </a:pPr>
            <a:r>
              <a:rPr lang="en-US" sz="3708" b="1" dirty="0">
                <a:solidFill>
                  <a:srgbClr val="006747"/>
                </a:solidFill>
                <a:latin typeface="Noto Serif SC Bold" pitchFamily="34" charset="0"/>
                <a:ea typeface="Noto Serif SC Bold" pitchFamily="34" charset="-122"/>
                <a:cs typeface="Noto Serif SC Bold" pitchFamily="34" charset="-120"/>
              </a:rPr>
              <a:t>Q&amp;A / Thank You</a:t>
            </a:r>
            <a:endParaRPr lang="en-US" sz="3708" dirty="0"/>
          </a:p>
        </p:txBody>
      </p:sp>
      <p:sp>
        <p:nvSpPr>
          <p:cNvPr id="3" name="Text 1"/>
          <p:cNvSpPr/>
          <p:nvPr/>
        </p:nvSpPr>
        <p:spPr>
          <a:xfrm>
            <a:off x="669072" y="3577829"/>
            <a:ext cx="10861437" cy="302419"/>
          </a:xfrm>
          <a:prstGeom prst="rect">
            <a:avLst/>
          </a:prstGeom>
          <a:noFill/>
          <a:ln/>
        </p:spPr>
        <p:txBody>
          <a:bodyPr wrap="none" lIns="0" tIns="0" rIns="0" bIns="0" rtlCol="0" anchor="t"/>
          <a:lstStyle/>
          <a:p>
            <a:pPr marL="285739" indent="-285739">
              <a:lnSpc>
                <a:spcPts val="2375"/>
              </a:lnSpc>
              <a:buSzPct val="100000"/>
              <a:buChar char="•"/>
            </a:pPr>
            <a:r>
              <a:rPr lang="en-US" sz="1458" dirty="0" smtClean="0">
                <a:solidFill>
                  <a:srgbClr val="4B4A4A"/>
                </a:solidFill>
                <a:latin typeface="Geist" pitchFamily="34" charset="0"/>
                <a:ea typeface="Geist" pitchFamily="34" charset="-122"/>
                <a:cs typeface="Geist" pitchFamily="34" charset="-120"/>
              </a:rPr>
              <a:t>                          Any Questions</a:t>
            </a:r>
            <a:r>
              <a:rPr lang="en-US" sz="1458" dirty="0">
                <a:solidFill>
                  <a:srgbClr val="4B4A4A"/>
                </a:solidFill>
                <a:latin typeface="Geist" pitchFamily="34" charset="0"/>
                <a:ea typeface="Geist" pitchFamily="34" charset="-122"/>
                <a:cs typeface="Geist" pitchFamily="34" charset="-120"/>
              </a:rPr>
              <a:t>?</a:t>
            </a:r>
            <a:endParaRPr lang="en-US" sz="1458" dirty="0"/>
          </a:p>
        </p:txBody>
      </p:sp>
      <p:sp>
        <p:nvSpPr>
          <p:cNvPr id="4" name="Text 2"/>
          <p:cNvSpPr/>
          <p:nvPr/>
        </p:nvSpPr>
        <p:spPr>
          <a:xfrm>
            <a:off x="661492" y="3946327"/>
            <a:ext cx="10869018" cy="302419"/>
          </a:xfrm>
          <a:prstGeom prst="rect">
            <a:avLst/>
          </a:prstGeom>
          <a:noFill/>
          <a:ln/>
        </p:spPr>
        <p:txBody>
          <a:bodyPr wrap="none" lIns="0" tIns="0" rIns="0" bIns="0" rtlCol="0" anchor="t"/>
          <a:lstStyle/>
          <a:p>
            <a:pPr marL="285739" indent="-285739">
              <a:lnSpc>
                <a:spcPts val="2375"/>
              </a:lnSpc>
              <a:buSzPct val="100000"/>
              <a:buChar char="•"/>
            </a:pPr>
            <a:r>
              <a:rPr lang="en-US" sz="1458" dirty="0">
                <a:solidFill>
                  <a:srgbClr val="4B4A4A"/>
                </a:solidFill>
                <a:latin typeface="Geist" pitchFamily="34" charset="0"/>
                <a:ea typeface="Geist" pitchFamily="34" charset="-122"/>
                <a:cs typeface="Geist" pitchFamily="34" charset="-120"/>
              </a:rPr>
              <a:t>Thank you for your attention!</a:t>
            </a:r>
            <a:endParaRPr lang="en-US" sz="1458" dirty="0"/>
          </a:p>
        </p:txBody>
      </p:sp>
    </p:spTree>
    <p:extLst>
      <p:ext uri="{BB962C8B-B14F-4D97-AF65-F5344CB8AC3E}">
        <p14:creationId xmlns:p14="http://schemas.microsoft.com/office/powerpoint/2010/main" val="14568483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661492" y="1340544"/>
            <a:ext cx="10869018" cy="1181298"/>
          </a:xfrm>
          <a:prstGeom prst="rect">
            <a:avLst/>
          </a:prstGeom>
          <a:noFill/>
          <a:ln/>
        </p:spPr>
        <p:txBody>
          <a:bodyPr wrap="square" lIns="0" tIns="0" rIns="0" bIns="0" rtlCol="0" anchor="t"/>
          <a:lstStyle/>
          <a:p>
            <a:pPr>
              <a:lnSpc>
                <a:spcPts val="4625"/>
              </a:lnSpc>
            </a:pPr>
            <a:r>
              <a:rPr lang="en-US" sz="3708" b="1" dirty="0">
                <a:solidFill>
                  <a:srgbClr val="006747"/>
                </a:solidFill>
                <a:latin typeface="Noto Serif SC Bold" pitchFamily="34" charset="0"/>
                <a:ea typeface="Noto Serif SC Bold" pitchFamily="34" charset="-122"/>
                <a:cs typeface="Noto Serif SC Bold" pitchFamily="34" charset="-120"/>
              </a:rPr>
              <a:t>Introduction to Modern Library Technologies</a:t>
            </a:r>
            <a:endParaRPr lang="en-US" sz="3708" dirty="0"/>
          </a:p>
        </p:txBody>
      </p:sp>
      <p:sp>
        <p:nvSpPr>
          <p:cNvPr id="3" name="Text 1"/>
          <p:cNvSpPr/>
          <p:nvPr/>
        </p:nvSpPr>
        <p:spPr>
          <a:xfrm>
            <a:off x="661492" y="2899867"/>
            <a:ext cx="10869018" cy="604838"/>
          </a:xfrm>
          <a:prstGeom prst="rect">
            <a:avLst/>
          </a:prstGeom>
          <a:noFill/>
          <a:ln/>
        </p:spPr>
        <p:txBody>
          <a:bodyPr wrap="square" lIns="0" tIns="0" rIns="0" bIns="0" rtlCol="0" anchor="t"/>
          <a:lstStyle/>
          <a:p>
            <a:pPr marL="285739" indent="-285739">
              <a:lnSpc>
                <a:spcPts val="2375"/>
              </a:lnSpc>
              <a:buSzPct val="100000"/>
              <a:buChar char="•"/>
            </a:pPr>
            <a:r>
              <a:rPr lang="en-US" sz="1458" dirty="0">
                <a:solidFill>
                  <a:srgbClr val="4B4A4A"/>
                </a:solidFill>
                <a:latin typeface="Geist" pitchFamily="34" charset="0"/>
                <a:ea typeface="Geist" pitchFamily="34" charset="-122"/>
                <a:cs typeface="Geist" pitchFamily="34" charset="-120"/>
              </a:rPr>
              <a:t>Libraries are undergoing a significant digital transformation, embracing a range of modern technologies to enhance their services and operational efficiency.</a:t>
            </a:r>
            <a:endParaRPr lang="en-US" sz="1458" dirty="0"/>
          </a:p>
        </p:txBody>
      </p:sp>
      <p:sp>
        <p:nvSpPr>
          <p:cNvPr id="4" name="Text 2"/>
          <p:cNvSpPr/>
          <p:nvPr/>
        </p:nvSpPr>
        <p:spPr>
          <a:xfrm>
            <a:off x="661492" y="3570784"/>
            <a:ext cx="10869018" cy="604838"/>
          </a:xfrm>
          <a:prstGeom prst="rect">
            <a:avLst/>
          </a:prstGeom>
          <a:noFill/>
          <a:ln/>
        </p:spPr>
        <p:txBody>
          <a:bodyPr wrap="square" lIns="0" tIns="0" rIns="0" bIns="0" rtlCol="0" anchor="t"/>
          <a:lstStyle/>
          <a:p>
            <a:pPr marL="285739" indent="-285739">
              <a:lnSpc>
                <a:spcPts val="2375"/>
              </a:lnSpc>
              <a:buSzPct val="100000"/>
              <a:buChar char="•"/>
            </a:pPr>
            <a:r>
              <a:rPr lang="en-US" sz="1458" dirty="0">
                <a:solidFill>
                  <a:srgbClr val="4B4A4A"/>
                </a:solidFill>
                <a:latin typeface="Geist" pitchFamily="34" charset="0"/>
                <a:ea typeface="Geist" pitchFamily="34" charset="-122"/>
                <a:cs typeface="Geist" pitchFamily="34" charset="-120"/>
              </a:rPr>
              <a:t>From streamlining material management with RFID to personalizing user experiences with AI and cloud-based systems, technology is reshaping the traditional library model.</a:t>
            </a:r>
            <a:endParaRPr lang="en-US" sz="1458" dirty="0"/>
          </a:p>
        </p:txBody>
      </p:sp>
      <p:sp>
        <p:nvSpPr>
          <p:cNvPr id="5" name="Text 3"/>
          <p:cNvSpPr/>
          <p:nvPr/>
        </p:nvSpPr>
        <p:spPr>
          <a:xfrm>
            <a:off x="661492" y="4241701"/>
            <a:ext cx="10869018" cy="604838"/>
          </a:xfrm>
          <a:prstGeom prst="rect">
            <a:avLst/>
          </a:prstGeom>
          <a:noFill/>
          <a:ln/>
        </p:spPr>
        <p:txBody>
          <a:bodyPr wrap="square" lIns="0" tIns="0" rIns="0" bIns="0" rtlCol="0" anchor="t"/>
          <a:lstStyle/>
          <a:p>
            <a:pPr marL="285739" indent="-285739">
              <a:lnSpc>
                <a:spcPts val="2375"/>
              </a:lnSpc>
              <a:buSzPct val="100000"/>
              <a:buChar char="•"/>
            </a:pPr>
            <a:r>
              <a:rPr lang="en-US" sz="1458" dirty="0">
                <a:solidFill>
                  <a:srgbClr val="4B4A4A"/>
                </a:solidFill>
                <a:latin typeface="Geist" pitchFamily="34" charset="0"/>
                <a:ea typeface="Geist" pitchFamily="34" charset="-122"/>
                <a:cs typeface="Geist" pitchFamily="34" charset="-120"/>
              </a:rPr>
              <a:t>Mobile applications provide convenient access to resources on the go, while the Internet of Things (IoT) enables smarter, more responsive library spaces.</a:t>
            </a:r>
            <a:endParaRPr lang="en-US" sz="1458" dirty="0"/>
          </a:p>
        </p:txBody>
      </p:sp>
      <p:sp>
        <p:nvSpPr>
          <p:cNvPr id="6" name="Text 4"/>
          <p:cNvSpPr/>
          <p:nvPr/>
        </p:nvSpPr>
        <p:spPr>
          <a:xfrm>
            <a:off x="661492" y="4912619"/>
            <a:ext cx="10869018" cy="604838"/>
          </a:xfrm>
          <a:prstGeom prst="rect">
            <a:avLst/>
          </a:prstGeom>
          <a:noFill/>
          <a:ln/>
        </p:spPr>
        <p:txBody>
          <a:bodyPr wrap="square" lIns="0" tIns="0" rIns="0" bIns="0" rtlCol="0" anchor="t"/>
          <a:lstStyle/>
          <a:p>
            <a:pPr marL="285739" indent="-285739">
              <a:lnSpc>
                <a:spcPts val="2375"/>
              </a:lnSpc>
              <a:buSzPct val="100000"/>
              <a:buChar char="•"/>
            </a:pPr>
            <a:r>
              <a:rPr lang="en-US" sz="1458" dirty="0">
                <a:solidFill>
                  <a:srgbClr val="4B4A4A"/>
                </a:solidFill>
                <a:latin typeface="Geist" pitchFamily="34" charset="0"/>
                <a:ea typeface="Geist" pitchFamily="34" charset="-122"/>
                <a:cs typeface="Geist" pitchFamily="34" charset="-120"/>
              </a:rPr>
              <a:t>Emerging technologies like blockchain are also being explored for secure data management and transparent record-keeping, pushing the boundaries of what a library can be.</a:t>
            </a:r>
            <a:endParaRPr lang="en-US" sz="1458" dirty="0"/>
          </a:p>
        </p:txBody>
      </p:sp>
    </p:spTree>
    <p:extLst>
      <p:ext uri="{BB962C8B-B14F-4D97-AF65-F5344CB8AC3E}">
        <p14:creationId xmlns:p14="http://schemas.microsoft.com/office/powerpoint/2010/main" val="17034047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661492" y="817464"/>
            <a:ext cx="4968379" cy="413444"/>
          </a:xfrm>
          <a:prstGeom prst="rect">
            <a:avLst/>
          </a:prstGeom>
          <a:noFill/>
          <a:ln/>
        </p:spPr>
        <p:txBody>
          <a:bodyPr wrap="none" lIns="0" tIns="0" rIns="0" bIns="0" rtlCol="0" anchor="t"/>
          <a:lstStyle/>
          <a:p>
            <a:pPr>
              <a:lnSpc>
                <a:spcPts val="3250"/>
              </a:lnSpc>
            </a:pPr>
            <a:r>
              <a:rPr lang="en-US" sz="2583" b="1" dirty="0">
                <a:solidFill>
                  <a:srgbClr val="006747"/>
                </a:solidFill>
                <a:latin typeface="Noto Serif SC Bold" pitchFamily="34" charset="0"/>
                <a:ea typeface="Noto Serif SC Bold" pitchFamily="34" charset="-122"/>
                <a:cs typeface="Noto Serif SC Bold" pitchFamily="34" charset="-120"/>
              </a:rPr>
              <a:t>What is RFID? (Core Concept)</a:t>
            </a:r>
            <a:endParaRPr lang="en-US" sz="2583" dirty="0"/>
          </a:p>
        </p:txBody>
      </p:sp>
      <p:sp>
        <p:nvSpPr>
          <p:cNvPr id="3" name="Text 1"/>
          <p:cNvSpPr/>
          <p:nvPr/>
        </p:nvSpPr>
        <p:spPr>
          <a:xfrm>
            <a:off x="661492" y="1548408"/>
            <a:ext cx="5273179" cy="423466"/>
          </a:xfrm>
          <a:prstGeom prst="rect">
            <a:avLst/>
          </a:prstGeom>
          <a:noFill/>
          <a:ln/>
        </p:spPr>
        <p:txBody>
          <a:bodyPr wrap="square" lIns="0" tIns="0" rIns="0" bIns="0" rtlCol="0" anchor="t"/>
          <a:lstStyle/>
          <a:p>
            <a:pPr marL="285739" indent="-285739" algn="just">
              <a:lnSpc>
                <a:spcPts val="1667"/>
              </a:lnSpc>
              <a:buSzPct val="100000"/>
              <a:buChar char="•"/>
            </a:pPr>
            <a:r>
              <a:rPr lang="en-US" sz="1400" b="1" dirty="0">
                <a:solidFill>
                  <a:srgbClr val="4B4A4A"/>
                </a:solidFill>
                <a:latin typeface="Geist" pitchFamily="34" charset="0"/>
                <a:ea typeface="Geist" pitchFamily="34" charset="-122"/>
                <a:cs typeface="Geist" pitchFamily="34" charset="-120"/>
              </a:rPr>
              <a:t>Radio Frequency Identification (RFID</a:t>
            </a:r>
            <a:r>
              <a:rPr lang="en-US" sz="1042" b="1" dirty="0">
                <a:solidFill>
                  <a:srgbClr val="4B4A4A"/>
                </a:solidFill>
                <a:latin typeface="Geist" pitchFamily="34" charset="0"/>
                <a:ea typeface="Geist" pitchFamily="34" charset="-122"/>
                <a:cs typeface="Geist" pitchFamily="34" charset="-120"/>
              </a:rPr>
              <a:t>)</a:t>
            </a:r>
            <a:r>
              <a:rPr lang="en-US" sz="1042" dirty="0">
                <a:solidFill>
                  <a:srgbClr val="4B4A4A"/>
                </a:solidFill>
                <a:latin typeface="Geist" pitchFamily="34" charset="0"/>
                <a:ea typeface="Geist" pitchFamily="34" charset="-122"/>
                <a:cs typeface="Geist" pitchFamily="34" charset="-120"/>
              </a:rPr>
              <a:t> is a technology that uses radio waves to wirelessly identify and track objects, enabling automated data capture.</a:t>
            </a:r>
            <a:endParaRPr lang="en-US" sz="1042" dirty="0"/>
          </a:p>
        </p:txBody>
      </p:sp>
      <p:sp>
        <p:nvSpPr>
          <p:cNvPr id="4" name="Text 2"/>
          <p:cNvSpPr/>
          <p:nvPr/>
        </p:nvSpPr>
        <p:spPr>
          <a:xfrm>
            <a:off x="661492" y="2018109"/>
            <a:ext cx="5273179" cy="635198"/>
          </a:xfrm>
          <a:prstGeom prst="rect">
            <a:avLst/>
          </a:prstGeom>
          <a:noFill/>
          <a:ln/>
        </p:spPr>
        <p:txBody>
          <a:bodyPr wrap="square" lIns="0" tIns="0" rIns="0" bIns="0" rtlCol="0" anchor="t"/>
          <a:lstStyle/>
          <a:p>
            <a:pPr marL="285739" indent="-285739">
              <a:lnSpc>
                <a:spcPts val="1667"/>
              </a:lnSpc>
              <a:buSzPct val="100000"/>
              <a:buChar char="•"/>
            </a:pPr>
            <a:r>
              <a:rPr lang="en-US" sz="1042" dirty="0">
                <a:solidFill>
                  <a:srgbClr val="4B4A4A"/>
                </a:solidFill>
                <a:latin typeface="Geist" pitchFamily="34" charset="0"/>
                <a:ea typeface="Geist" pitchFamily="34" charset="-122"/>
                <a:cs typeface="Geist" pitchFamily="34" charset="-120"/>
              </a:rPr>
              <a:t>Unlike barcodes, RFID doesn't require a direct line of sight between the tag and the reader, allowing for faster and more efficient identification of multiple items simultaneously.</a:t>
            </a:r>
            <a:endParaRPr lang="en-US" sz="1042" dirty="0"/>
          </a:p>
        </p:txBody>
      </p:sp>
      <p:sp>
        <p:nvSpPr>
          <p:cNvPr id="5" name="Text 3"/>
          <p:cNvSpPr/>
          <p:nvPr/>
        </p:nvSpPr>
        <p:spPr>
          <a:xfrm>
            <a:off x="661492" y="2785567"/>
            <a:ext cx="3660180" cy="248047"/>
          </a:xfrm>
          <a:prstGeom prst="rect">
            <a:avLst/>
          </a:prstGeom>
          <a:noFill/>
          <a:ln/>
        </p:spPr>
        <p:txBody>
          <a:bodyPr wrap="none" lIns="0" tIns="0" rIns="0" bIns="0" rtlCol="0" anchor="t"/>
          <a:lstStyle/>
          <a:p>
            <a:pPr>
              <a:lnSpc>
                <a:spcPts val="1917"/>
              </a:lnSpc>
            </a:pPr>
            <a:r>
              <a:rPr lang="en-US" sz="1542" b="1" dirty="0">
                <a:solidFill>
                  <a:srgbClr val="006747"/>
                </a:solidFill>
                <a:latin typeface="Noto Serif SC Bold" pitchFamily="34" charset="0"/>
                <a:ea typeface="Noto Serif SC Bold" pitchFamily="34" charset="-122"/>
                <a:cs typeface="Noto Serif SC Bold" pitchFamily="34" charset="-120"/>
              </a:rPr>
              <a:t>Key Components of an RFID System:</a:t>
            </a:r>
            <a:endParaRPr lang="en-US" sz="1542" dirty="0"/>
          </a:p>
        </p:txBody>
      </p:sp>
      <p:sp>
        <p:nvSpPr>
          <p:cNvPr id="6" name="Text 4"/>
          <p:cNvSpPr/>
          <p:nvPr/>
        </p:nvSpPr>
        <p:spPr>
          <a:xfrm>
            <a:off x="661492" y="3165872"/>
            <a:ext cx="5273179" cy="846932"/>
          </a:xfrm>
          <a:prstGeom prst="rect">
            <a:avLst/>
          </a:prstGeom>
          <a:noFill/>
          <a:ln/>
        </p:spPr>
        <p:txBody>
          <a:bodyPr wrap="square" lIns="0" tIns="0" rIns="0" bIns="0" rtlCol="0" anchor="t"/>
          <a:lstStyle/>
          <a:p>
            <a:pPr marL="285739" indent="-285739" algn="just">
              <a:lnSpc>
                <a:spcPts val="1667"/>
              </a:lnSpc>
              <a:buSzPct val="100000"/>
              <a:buChar char="•"/>
            </a:pPr>
            <a:r>
              <a:rPr lang="en-US" sz="1400" b="1" dirty="0">
                <a:solidFill>
                  <a:srgbClr val="4B4A4A"/>
                </a:solidFill>
                <a:latin typeface="Geist" pitchFamily="34" charset="0"/>
                <a:ea typeface="Geist" pitchFamily="34" charset="-122"/>
                <a:cs typeface="Geist" pitchFamily="34" charset="-120"/>
              </a:rPr>
              <a:t>RFID Tags</a:t>
            </a:r>
            <a:r>
              <a:rPr lang="en-US" sz="1042" b="1" dirty="0">
                <a:solidFill>
                  <a:srgbClr val="4B4A4A"/>
                </a:solidFill>
                <a:latin typeface="Geist" pitchFamily="34" charset="0"/>
                <a:ea typeface="Geist" pitchFamily="34" charset="-122"/>
                <a:cs typeface="Geist" pitchFamily="34" charset="-120"/>
              </a:rPr>
              <a:t>:</a:t>
            </a:r>
            <a:r>
              <a:rPr lang="en-US" sz="1042" dirty="0">
                <a:solidFill>
                  <a:srgbClr val="4B4A4A"/>
                </a:solidFill>
                <a:latin typeface="Geist" pitchFamily="34" charset="0"/>
                <a:ea typeface="Geist" pitchFamily="34" charset="-122"/>
                <a:cs typeface="Geist" pitchFamily="34" charset="-120"/>
              </a:rPr>
              <a:t> Also known as transponders, these small devices contain a microchip (integrated circuit) and an antenna. The microchip stores unique identifying information. Tags can be passive (powered by the reader's radio waves) or active (self-powered, offering longer read ranges).</a:t>
            </a:r>
            <a:endParaRPr lang="en-US" sz="1042" dirty="0"/>
          </a:p>
        </p:txBody>
      </p:sp>
      <p:sp>
        <p:nvSpPr>
          <p:cNvPr id="7" name="Text 5"/>
          <p:cNvSpPr/>
          <p:nvPr/>
        </p:nvSpPr>
        <p:spPr>
          <a:xfrm>
            <a:off x="661492" y="4156572"/>
            <a:ext cx="5273179" cy="635198"/>
          </a:xfrm>
          <a:prstGeom prst="rect">
            <a:avLst/>
          </a:prstGeom>
          <a:noFill/>
          <a:ln/>
        </p:spPr>
        <p:txBody>
          <a:bodyPr wrap="square" lIns="0" tIns="0" rIns="0" bIns="0" rtlCol="0" anchor="t"/>
          <a:lstStyle/>
          <a:p>
            <a:pPr marL="285739" indent="-285739" algn="just">
              <a:lnSpc>
                <a:spcPts val="1667"/>
              </a:lnSpc>
              <a:buSzPct val="100000"/>
              <a:buChar char="•"/>
            </a:pPr>
            <a:r>
              <a:rPr lang="en-US" sz="1400" b="1" dirty="0">
                <a:solidFill>
                  <a:srgbClr val="4B4A4A"/>
                </a:solidFill>
                <a:latin typeface="Geist" pitchFamily="34" charset="0"/>
                <a:ea typeface="Geist" pitchFamily="34" charset="-122"/>
                <a:cs typeface="Geist" pitchFamily="34" charset="-120"/>
              </a:rPr>
              <a:t>RFID Readers:</a:t>
            </a:r>
            <a:r>
              <a:rPr lang="en-US" sz="1400" dirty="0">
                <a:solidFill>
                  <a:srgbClr val="4B4A4A"/>
                </a:solidFill>
                <a:latin typeface="Geist" pitchFamily="34" charset="0"/>
                <a:ea typeface="Geist" pitchFamily="34" charset="-122"/>
                <a:cs typeface="Geist" pitchFamily="34" charset="-120"/>
              </a:rPr>
              <a:t> </a:t>
            </a:r>
            <a:r>
              <a:rPr lang="en-US" sz="1042" dirty="0">
                <a:solidFill>
                  <a:srgbClr val="4B4A4A"/>
                </a:solidFill>
                <a:latin typeface="Geist" pitchFamily="34" charset="0"/>
                <a:ea typeface="Geist" pitchFamily="34" charset="-122"/>
                <a:cs typeface="Geist" pitchFamily="34" charset="-120"/>
              </a:rPr>
              <a:t>Sometimes called interrogators, these devices emit radio waves to activate and read data from RFID tags. </a:t>
            </a:r>
            <a:r>
              <a:rPr lang="en-US" sz="1042" dirty="0">
                <a:solidFill>
                  <a:srgbClr val="4B4A4A"/>
                </a:solidFill>
                <a:latin typeface="Geist" pitchFamily="34" charset="0"/>
                <a:ea typeface="Geist" pitchFamily="34" charset="-122"/>
                <a:cs typeface="Geist" pitchFamily="34" charset="-120"/>
              </a:rPr>
              <a:t>They then convert this information into digital data for processing by computer systems or Integrated Library Systems (ILS</a:t>
            </a:r>
            <a:r>
              <a:rPr lang="en-US" sz="1042" dirty="0" smtClean="0">
                <a:solidFill>
                  <a:srgbClr val="4B4A4A"/>
                </a:solidFill>
                <a:latin typeface="Geist" pitchFamily="34" charset="0"/>
                <a:ea typeface="Geist" pitchFamily="34" charset="-122"/>
                <a:cs typeface="Geist" pitchFamily="34" charset="-120"/>
              </a:rPr>
              <a:t>).</a:t>
            </a:r>
          </a:p>
          <a:p>
            <a:pPr marL="285739" indent="-285739" algn="just">
              <a:lnSpc>
                <a:spcPts val="1667"/>
              </a:lnSpc>
              <a:buSzPct val="100000"/>
              <a:buChar char="•"/>
            </a:pPr>
            <a:endParaRPr lang="en-US" sz="1042" dirty="0"/>
          </a:p>
        </p:txBody>
      </p:sp>
      <p:sp>
        <p:nvSpPr>
          <p:cNvPr id="9" name="Text 6"/>
          <p:cNvSpPr/>
          <p:nvPr/>
        </p:nvSpPr>
        <p:spPr>
          <a:xfrm>
            <a:off x="661492" y="4889302"/>
            <a:ext cx="10869018" cy="211733"/>
          </a:xfrm>
          <a:prstGeom prst="rect">
            <a:avLst/>
          </a:prstGeom>
          <a:noFill/>
          <a:ln/>
        </p:spPr>
        <p:txBody>
          <a:bodyPr wrap="none" lIns="0" tIns="0" rIns="0" bIns="0" rtlCol="0" anchor="t"/>
          <a:lstStyle/>
          <a:p>
            <a:pPr marL="285739" indent="-285739">
              <a:lnSpc>
                <a:spcPts val="1667"/>
              </a:lnSpc>
              <a:buSzPct val="100000"/>
              <a:buChar char="•"/>
            </a:pPr>
            <a:endParaRPr lang="en-US" sz="1042" dirty="0">
              <a:latin typeface="Geist" panose="020B0604020202020204" charset="0"/>
              <a:ea typeface="Geist" panose="020B0604020202020204" charset="0"/>
              <a:cs typeface="Geist" panose="020B0604020202020204" charset="0"/>
            </a:endParaRPr>
          </a:p>
          <a:p>
            <a:pPr marL="285739" indent="-285739">
              <a:lnSpc>
                <a:spcPts val="1667"/>
              </a:lnSpc>
              <a:buSzPct val="100000"/>
              <a:buFontTx/>
              <a:buChar char="•"/>
            </a:pPr>
            <a:r>
              <a:rPr lang="en-US" sz="1400" b="1" dirty="0" smtClean="0">
                <a:solidFill>
                  <a:srgbClr val="4B4A4A"/>
                </a:solidFill>
                <a:latin typeface="Geist" pitchFamily="34" charset="0"/>
                <a:ea typeface="Geist" pitchFamily="34" charset="-122"/>
                <a:cs typeface="Geist" pitchFamily="34" charset="-120"/>
              </a:rPr>
              <a:t>Antenna</a:t>
            </a:r>
            <a:r>
              <a:rPr lang="en-IN" sz="1400" b="1" dirty="0" smtClean="0">
                <a:latin typeface="Geist" panose="020B0604020202020204" charset="0"/>
                <a:ea typeface="Geist" panose="020B0604020202020204" charset="0"/>
                <a:cs typeface="Geist" panose="020B0604020202020204" charset="0"/>
              </a:rPr>
              <a:t>:  </a:t>
            </a:r>
            <a:r>
              <a:rPr lang="en-IN" sz="1050" dirty="0" smtClean="0">
                <a:latin typeface="Geist" panose="020B0604020202020204" charset="0"/>
                <a:ea typeface="Geist" panose="020B0604020202020204" charset="0"/>
                <a:cs typeface="Geist" panose="020B0604020202020204" charset="0"/>
              </a:rPr>
              <a:t>Antenna</a:t>
            </a:r>
            <a:r>
              <a:rPr lang="en-IN" sz="1050" dirty="0" smtClean="0">
                <a:latin typeface="Geist" panose="020B0604020202020204" charset="0"/>
                <a:ea typeface="Geist" panose="020B0604020202020204" charset="0"/>
                <a:cs typeface="Geist" panose="020B0604020202020204" charset="0"/>
              </a:rPr>
              <a:t> are crucial components in an RFID system, responsible for transmitting and receiving radio frequency signals between the RFID reader and tags.</a:t>
            </a:r>
            <a:endParaRPr lang="en-US" sz="1050" dirty="0" smtClean="0">
              <a:latin typeface="Geist" panose="020B0604020202020204" charset="0"/>
              <a:ea typeface="Geist" panose="020B0604020202020204" charset="0"/>
              <a:cs typeface="Geist" panose="020B0604020202020204" charset="0"/>
            </a:endParaRPr>
          </a:p>
        </p:txBody>
      </p:sp>
      <p:sp>
        <p:nvSpPr>
          <p:cNvPr id="10" name="Text 7"/>
          <p:cNvSpPr/>
          <p:nvPr/>
        </p:nvSpPr>
        <p:spPr>
          <a:xfrm>
            <a:off x="686376" y="5825333"/>
            <a:ext cx="10869018" cy="423466"/>
          </a:xfrm>
          <a:prstGeom prst="rect">
            <a:avLst/>
          </a:prstGeom>
          <a:noFill/>
          <a:ln/>
        </p:spPr>
        <p:txBody>
          <a:bodyPr wrap="square" lIns="0" tIns="0" rIns="0" bIns="0" rtlCol="0" anchor="t"/>
          <a:lstStyle/>
          <a:p>
            <a:pPr>
              <a:lnSpc>
                <a:spcPts val="1667"/>
              </a:lnSpc>
              <a:buSzPct val="100000"/>
            </a:pPr>
            <a:r>
              <a:rPr lang="en-US" sz="1042" dirty="0" smtClean="0">
                <a:solidFill>
                  <a:srgbClr val="4B4A4A"/>
                </a:solidFill>
                <a:latin typeface="Geist" pitchFamily="34" charset="0"/>
                <a:ea typeface="Geist" pitchFamily="34" charset="-122"/>
                <a:cs typeface="Geist" pitchFamily="34" charset="-120"/>
              </a:rPr>
              <a:t>The </a:t>
            </a:r>
            <a:r>
              <a:rPr lang="en-US" sz="1042" dirty="0">
                <a:solidFill>
                  <a:srgbClr val="4B4A4A"/>
                </a:solidFill>
                <a:latin typeface="Geist" pitchFamily="34" charset="0"/>
                <a:ea typeface="Geist" pitchFamily="34" charset="-122"/>
                <a:cs typeface="Geist" pitchFamily="34" charset="-120"/>
              </a:rPr>
              <a:t>core process involves the reader sending a signal, which the tag receives and instantly responds to by transmitting its unique identification number. This rapid exchange facilitates </a:t>
            </a:r>
            <a:r>
              <a:rPr lang="en-US" sz="1042" dirty="0" smtClean="0">
                <a:solidFill>
                  <a:srgbClr val="4B4A4A"/>
                </a:solidFill>
                <a:latin typeface="Geist" pitchFamily="34" charset="0"/>
                <a:ea typeface="Geist" pitchFamily="34" charset="-122"/>
                <a:cs typeface="Geist" pitchFamily="34" charset="-120"/>
              </a:rPr>
              <a:t>quick </a:t>
            </a:r>
            <a:r>
              <a:rPr lang="en-US" sz="1042" dirty="0">
                <a:solidFill>
                  <a:srgbClr val="4B4A4A"/>
                </a:solidFill>
                <a:latin typeface="Geist" pitchFamily="34" charset="0"/>
                <a:ea typeface="Geist" pitchFamily="34" charset="-122"/>
                <a:cs typeface="Geist" pitchFamily="34" charset="-120"/>
              </a:rPr>
              <a:t>and accurate data collection.</a:t>
            </a:r>
            <a:endParaRPr lang="en-US" sz="1042" dirty="0"/>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717253"/>
            <a:ext cx="5557023" cy="3976984"/>
          </a:xfrm>
          <a:prstGeom prst="rect">
            <a:avLst/>
          </a:prstGeom>
        </p:spPr>
      </p:pic>
    </p:spTree>
    <p:extLst>
      <p:ext uri="{BB962C8B-B14F-4D97-AF65-F5344CB8AC3E}">
        <p14:creationId xmlns:p14="http://schemas.microsoft.com/office/powerpoint/2010/main" val="1290960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661492" y="629445"/>
            <a:ext cx="8851900" cy="590649"/>
          </a:xfrm>
          <a:prstGeom prst="rect">
            <a:avLst/>
          </a:prstGeom>
          <a:noFill/>
          <a:ln/>
        </p:spPr>
        <p:txBody>
          <a:bodyPr wrap="none" lIns="0" tIns="0" rIns="0" bIns="0" rtlCol="0" anchor="t"/>
          <a:lstStyle/>
          <a:p>
            <a:pPr>
              <a:lnSpc>
                <a:spcPts val="4625"/>
              </a:lnSpc>
            </a:pPr>
            <a:r>
              <a:rPr lang="en-US" sz="3708" b="1" dirty="0">
                <a:solidFill>
                  <a:srgbClr val="006747"/>
                </a:solidFill>
                <a:latin typeface="Noto Serif SC Bold" pitchFamily="34" charset="0"/>
                <a:ea typeface="Noto Serif SC Bold" pitchFamily="34" charset="-122"/>
                <a:cs typeface="Noto Serif SC Bold" pitchFamily="34" charset="-120"/>
              </a:rPr>
              <a:t>Why RFID in Libraries? (Key Drivers)</a:t>
            </a:r>
            <a:endParaRPr lang="en-US" sz="3708" dirty="0"/>
          </a:p>
        </p:txBody>
      </p:sp>
      <p:sp>
        <p:nvSpPr>
          <p:cNvPr id="3" name="Text 1"/>
          <p:cNvSpPr/>
          <p:nvPr/>
        </p:nvSpPr>
        <p:spPr>
          <a:xfrm>
            <a:off x="661492" y="1598117"/>
            <a:ext cx="10869018" cy="604838"/>
          </a:xfrm>
          <a:prstGeom prst="rect">
            <a:avLst/>
          </a:prstGeom>
          <a:noFill/>
          <a:ln/>
        </p:spPr>
        <p:txBody>
          <a:bodyPr wrap="square" lIns="0" tIns="0" rIns="0" bIns="0" rtlCol="0" anchor="t"/>
          <a:lstStyle/>
          <a:p>
            <a:pPr marL="285739" indent="-285739">
              <a:lnSpc>
                <a:spcPts val="2375"/>
              </a:lnSpc>
              <a:buSzPct val="100000"/>
              <a:buChar char="•"/>
            </a:pPr>
            <a:r>
              <a:rPr lang="en-US" sz="1458" b="1" dirty="0">
                <a:solidFill>
                  <a:srgbClr val="4B4A4A"/>
                </a:solidFill>
                <a:latin typeface="Geist" pitchFamily="34" charset="0"/>
                <a:ea typeface="Geist" pitchFamily="34" charset="-122"/>
                <a:cs typeface="Geist" pitchFamily="34" charset="-120"/>
              </a:rPr>
              <a:t>Faster Check-In/Check-Out:</a:t>
            </a:r>
            <a:r>
              <a:rPr lang="en-US" sz="1458" dirty="0">
                <a:solidFill>
                  <a:srgbClr val="4B4A4A"/>
                </a:solidFill>
                <a:latin typeface="Geist" pitchFamily="34" charset="0"/>
                <a:ea typeface="Geist" pitchFamily="34" charset="-122"/>
                <a:cs typeface="Geist" pitchFamily="34" charset="-120"/>
              </a:rPr>
              <a:t> RFID significantly reduces the time required for lending and returning materials, as multiple items can be processed simultaneously without opening books or scanning individual barcodes.</a:t>
            </a:r>
            <a:endParaRPr lang="en-US" sz="1458" dirty="0"/>
          </a:p>
        </p:txBody>
      </p:sp>
      <p:sp>
        <p:nvSpPr>
          <p:cNvPr id="4" name="Text 2"/>
          <p:cNvSpPr/>
          <p:nvPr/>
        </p:nvSpPr>
        <p:spPr>
          <a:xfrm>
            <a:off x="661492" y="2269034"/>
            <a:ext cx="10869018" cy="604838"/>
          </a:xfrm>
          <a:prstGeom prst="rect">
            <a:avLst/>
          </a:prstGeom>
          <a:noFill/>
          <a:ln/>
        </p:spPr>
        <p:txBody>
          <a:bodyPr wrap="square" lIns="0" tIns="0" rIns="0" bIns="0" rtlCol="0" anchor="t"/>
          <a:lstStyle/>
          <a:p>
            <a:pPr marL="285739" indent="-285739">
              <a:lnSpc>
                <a:spcPts val="2375"/>
              </a:lnSpc>
              <a:buSzPct val="100000"/>
              <a:buChar char="•"/>
            </a:pPr>
            <a:r>
              <a:rPr lang="en-US" sz="1458" b="1" dirty="0">
                <a:solidFill>
                  <a:srgbClr val="4B4A4A"/>
                </a:solidFill>
                <a:latin typeface="Geist" pitchFamily="34" charset="0"/>
                <a:ea typeface="Geist" pitchFamily="34" charset="-122"/>
                <a:cs typeface="Geist" pitchFamily="34" charset="-120"/>
              </a:rPr>
              <a:t>Efficient Inventory Management:</a:t>
            </a:r>
            <a:r>
              <a:rPr lang="en-US" sz="1458" dirty="0">
                <a:solidFill>
                  <a:srgbClr val="4B4A4A"/>
                </a:solidFill>
                <a:latin typeface="Geist" pitchFamily="34" charset="0"/>
                <a:ea typeface="Geist" pitchFamily="34" charset="-122"/>
                <a:cs typeface="Geist" pitchFamily="34" charset="-120"/>
              </a:rPr>
              <a:t> Librarians can quickly and accurately conduct inventory checks by simply walking through aisles with a handheld RFID reader, making stocktaking a much less labor-intensive task.</a:t>
            </a:r>
            <a:endParaRPr lang="en-US" sz="1458" dirty="0"/>
          </a:p>
        </p:txBody>
      </p:sp>
      <p:sp>
        <p:nvSpPr>
          <p:cNvPr id="5" name="Text 3"/>
          <p:cNvSpPr/>
          <p:nvPr/>
        </p:nvSpPr>
        <p:spPr>
          <a:xfrm>
            <a:off x="661492" y="2939951"/>
            <a:ext cx="10869018" cy="604838"/>
          </a:xfrm>
          <a:prstGeom prst="rect">
            <a:avLst/>
          </a:prstGeom>
          <a:noFill/>
          <a:ln/>
        </p:spPr>
        <p:txBody>
          <a:bodyPr wrap="square" lIns="0" tIns="0" rIns="0" bIns="0" rtlCol="0" anchor="t"/>
          <a:lstStyle/>
          <a:p>
            <a:pPr marL="285739" indent="-285739">
              <a:lnSpc>
                <a:spcPts val="2375"/>
              </a:lnSpc>
              <a:buSzPct val="100000"/>
              <a:buChar char="•"/>
            </a:pPr>
            <a:r>
              <a:rPr lang="en-US" sz="1458" b="1" dirty="0">
                <a:solidFill>
                  <a:srgbClr val="4B4A4A"/>
                </a:solidFill>
                <a:latin typeface="Geist" pitchFamily="34" charset="0"/>
                <a:ea typeface="Geist" pitchFamily="34" charset="-122"/>
                <a:cs typeface="Geist" pitchFamily="34" charset="-120"/>
              </a:rPr>
              <a:t>Enhanced Anti-Theft Security:</a:t>
            </a:r>
            <a:r>
              <a:rPr lang="en-US" sz="1458" dirty="0">
                <a:solidFill>
                  <a:srgbClr val="4B4A4A"/>
                </a:solidFill>
                <a:latin typeface="Geist" pitchFamily="34" charset="0"/>
                <a:ea typeface="Geist" pitchFamily="34" charset="-122"/>
                <a:cs typeface="Geist" pitchFamily="34" charset="-120"/>
              </a:rPr>
              <a:t> RFID tags can be linked to security gates at exits, triggering an alarm if unauthorized materials are taken, providing a more robust anti-theft system than traditional methods.</a:t>
            </a:r>
            <a:endParaRPr lang="en-US" sz="1458" dirty="0"/>
          </a:p>
        </p:txBody>
      </p:sp>
      <p:sp>
        <p:nvSpPr>
          <p:cNvPr id="6" name="Text 4"/>
          <p:cNvSpPr/>
          <p:nvPr/>
        </p:nvSpPr>
        <p:spPr>
          <a:xfrm>
            <a:off x="661492" y="3610869"/>
            <a:ext cx="10869018" cy="604838"/>
          </a:xfrm>
          <a:prstGeom prst="rect">
            <a:avLst/>
          </a:prstGeom>
          <a:noFill/>
          <a:ln/>
        </p:spPr>
        <p:txBody>
          <a:bodyPr wrap="square" lIns="0" tIns="0" rIns="0" bIns="0" rtlCol="0" anchor="t"/>
          <a:lstStyle/>
          <a:p>
            <a:pPr marL="285739" indent="-285739">
              <a:lnSpc>
                <a:spcPts val="2375"/>
              </a:lnSpc>
              <a:buSzPct val="100000"/>
              <a:buChar char="•"/>
            </a:pPr>
            <a:r>
              <a:rPr lang="en-US" sz="1458" b="1" dirty="0">
                <a:solidFill>
                  <a:srgbClr val="4B4A4A"/>
                </a:solidFill>
                <a:latin typeface="Geist" pitchFamily="34" charset="0"/>
                <a:ea typeface="Geist" pitchFamily="34" charset="-122"/>
                <a:cs typeface="Geist" pitchFamily="34" charset="-120"/>
              </a:rPr>
              <a:t>Empowering Self-Service Capabilities:</a:t>
            </a:r>
            <a:r>
              <a:rPr lang="en-US" sz="1458" dirty="0">
                <a:solidFill>
                  <a:srgbClr val="4B4A4A"/>
                </a:solidFill>
                <a:latin typeface="Geist" pitchFamily="34" charset="0"/>
                <a:ea typeface="Geist" pitchFamily="34" charset="-122"/>
                <a:cs typeface="Geist" pitchFamily="34" charset="-120"/>
              </a:rPr>
              <a:t> RFID enables patrons to use self-check kiosks for borrowing and returning books independently, improving convenience and reducing queues at service desks.</a:t>
            </a:r>
            <a:endParaRPr lang="en-US" sz="1458" dirty="0"/>
          </a:p>
        </p:txBody>
      </p:sp>
      <p:sp>
        <p:nvSpPr>
          <p:cNvPr id="7" name="Text 5"/>
          <p:cNvSpPr/>
          <p:nvPr/>
        </p:nvSpPr>
        <p:spPr>
          <a:xfrm>
            <a:off x="661492" y="4281785"/>
            <a:ext cx="10869018" cy="604838"/>
          </a:xfrm>
          <a:prstGeom prst="rect">
            <a:avLst/>
          </a:prstGeom>
          <a:noFill/>
          <a:ln/>
        </p:spPr>
        <p:txBody>
          <a:bodyPr wrap="square" lIns="0" tIns="0" rIns="0" bIns="0" rtlCol="0" anchor="t"/>
          <a:lstStyle/>
          <a:p>
            <a:pPr marL="285739" indent="-285739">
              <a:lnSpc>
                <a:spcPts val="2375"/>
              </a:lnSpc>
              <a:buSzPct val="100000"/>
              <a:buChar char="•"/>
            </a:pPr>
            <a:r>
              <a:rPr lang="en-US" sz="1458" b="1" dirty="0">
                <a:solidFill>
                  <a:srgbClr val="4B4A4A"/>
                </a:solidFill>
                <a:latin typeface="Geist" pitchFamily="34" charset="0"/>
                <a:ea typeface="Geist" pitchFamily="34" charset="-122"/>
                <a:cs typeface="Geist" pitchFamily="34" charset="-120"/>
              </a:rPr>
              <a:t>Accurate Data Tracking:</a:t>
            </a:r>
            <a:r>
              <a:rPr lang="en-US" sz="1458" dirty="0">
                <a:solidFill>
                  <a:srgbClr val="4B4A4A"/>
                </a:solidFill>
                <a:latin typeface="Geist" pitchFamily="34" charset="0"/>
                <a:ea typeface="Geist" pitchFamily="34" charset="-122"/>
                <a:cs typeface="Geist" pitchFamily="34" charset="-120"/>
              </a:rPr>
              <a:t> The technology provides highly reliable data on item location and status, leading to better insights for collection management and usage patterns.</a:t>
            </a:r>
            <a:endParaRPr lang="en-US" sz="1458" dirty="0"/>
          </a:p>
        </p:txBody>
      </p:sp>
      <p:sp>
        <p:nvSpPr>
          <p:cNvPr id="8" name="Text 6"/>
          <p:cNvSpPr/>
          <p:nvPr/>
        </p:nvSpPr>
        <p:spPr>
          <a:xfrm>
            <a:off x="661492" y="4952703"/>
            <a:ext cx="10869018" cy="604838"/>
          </a:xfrm>
          <a:prstGeom prst="rect">
            <a:avLst/>
          </a:prstGeom>
          <a:noFill/>
          <a:ln/>
        </p:spPr>
        <p:txBody>
          <a:bodyPr wrap="square" lIns="0" tIns="0" rIns="0" bIns="0" rtlCol="0" anchor="t"/>
          <a:lstStyle/>
          <a:p>
            <a:pPr marL="285739" indent="-285739">
              <a:lnSpc>
                <a:spcPts val="2375"/>
              </a:lnSpc>
              <a:buSzPct val="100000"/>
              <a:buChar char="•"/>
            </a:pPr>
            <a:r>
              <a:rPr lang="en-US" sz="1458" b="1" dirty="0">
                <a:solidFill>
                  <a:srgbClr val="4B4A4A"/>
                </a:solidFill>
                <a:latin typeface="Geist" pitchFamily="34" charset="0"/>
                <a:ea typeface="Geist" pitchFamily="34" charset="-122"/>
                <a:cs typeface="Geist" pitchFamily="34" charset="-120"/>
              </a:rPr>
              <a:t>Improved Staff Efficiency:</a:t>
            </a:r>
            <a:r>
              <a:rPr lang="en-US" sz="1458" dirty="0">
                <a:solidFill>
                  <a:srgbClr val="4B4A4A"/>
                </a:solidFill>
                <a:latin typeface="Geist" pitchFamily="34" charset="0"/>
                <a:ea typeface="Geist" pitchFamily="34" charset="-122"/>
                <a:cs typeface="Geist" pitchFamily="34" charset="-120"/>
              </a:rPr>
              <a:t> By automating routine tasks like sorting, checking, and shelving, RFID frees up library staff to focus on more complex services, user support, and programming.</a:t>
            </a:r>
            <a:endParaRPr lang="en-US" sz="1458" dirty="0"/>
          </a:p>
        </p:txBody>
      </p:sp>
      <p:sp>
        <p:nvSpPr>
          <p:cNvPr id="9" name="Text 7"/>
          <p:cNvSpPr/>
          <p:nvPr/>
        </p:nvSpPr>
        <p:spPr>
          <a:xfrm>
            <a:off x="661492" y="5623619"/>
            <a:ext cx="10869018" cy="604838"/>
          </a:xfrm>
          <a:prstGeom prst="rect">
            <a:avLst/>
          </a:prstGeom>
          <a:noFill/>
          <a:ln/>
        </p:spPr>
        <p:txBody>
          <a:bodyPr wrap="square" lIns="0" tIns="0" rIns="0" bIns="0" rtlCol="0" anchor="t"/>
          <a:lstStyle/>
          <a:p>
            <a:pPr marL="285739" indent="-285739">
              <a:lnSpc>
                <a:spcPts val="2375"/>
              </a:lnSpc>
              <a:buSzPct val="100000"/>
              <a:buChar char="•"/>
            </a:pPr>
            <a:r>
              <a:rPr lang="en-US" sz="1458" b="1" dirty="0">
                <a:solidFill>
                  <a:srgbClr val="4B4A4A"/>
                </a:solidFill>
                <a:latin typeface="Geist" pitchFamily="34" charset="0"/>
                <a:ea typeface="Geist" pitchFamily="34" charset="-122"/>
                <a:cs typeface="Geist" pitchFamily="34" charset="-120"/>
              </a:rPr>
              <a:t>Seamless Automation &amp; Integration:</a:t>
            </a:r>
            <a:r>
              <a:rPr lang="en-US" sz="1458" dirty="0">
                <a:solidFill>
                  <a:srgbClr val="4B4A4A"/>
                </a:solidFill>
                <a:latin typeface="Geist" pitchFamily="34" charset="0"/>
                <a:ea typeface="Geist" pitchFamily="34" charset="-122"/>
                <a:cs typeface="Geist" pitchFamily="34" charset="-120"/>
              </a:rPr>
              <a:t> RFID systems are designed to integrate smoothly with existing Integrated Library Systems (ILS) </a:t>
            </a:r>
            <a:r>
              <a:rPr lang="en-US" sz="1458" dirty="0" smtClean="0">
                <a:solidFill>
                  <a:srgbClr val="4B4A4A"/>
                </a:solidFill>
                <a:latin typeface="Geist" pitchFamily="34" charset="0"/>
                <a:ea typeface="Geist" pitchFamily="34" charset="-122"/>
                <a:cs typeface="Geist" pitchFamily="34" charset="-120"/>
              </a:rPr>
              <a:t>like </a:t>
            </a:r>
            <a:r>
              <a:rPr lang="en-US" sz="1458" dirty="0" err="1" smtClean="0">
                <a:solidFill>
                  <a:srgbClr val="4B4A4A"/>
                </a:solidFill>
                <a:latin typeface="Geist" pitchFamily="34" charset="0"/>
                <a:ea typeface="Geist" pitchFamily="34" charset="-122"/>
                <a:cs typeface="Geist" pitchFamily="34" charset="-120"/>
              </a:rPr>
              <a:t>libsys</a:t>
            </a:r>
            <a:r>
              <a:rPr lang="en-US" sz="1458" dirty="0" smtClean="0">
                <a:solidFill>
                  <a:srgbClr val="4B4A4A"/>
                </a:solidFill>
                <a:latin typeface="Geist" pitchFamily="34" charset="0"/>
                <a:ea typeface="Geist" pitchFamily="34" charset="-122"/>
                <a:cs typeface="Geist" pitchFamily="34" charset="-120"/>
              </a:rPr>
              <a:t> soul or  </a:t>
            </a:r>
            <a:r>
              <a:rPr lang="en-US" sz="1458" dirty="0">
                <a:solidFill>
                  <a:srgbClr val="4B4A4A"/>
                </a:solidFill>
                <a:latin typeface="Geist" pitchFamily="34" charset="0"/>
                <a:ea typeface="Geist" pitchFamily="34" charset="-122"/>
                <a:cs typeface="Geist" pitchFamily="34" charset="-120"/>
              </a:rPr>
              <a:t>Koha, enabling a higher degree of automation in various library operations.</a:t>
            </a:r>
            <a:endParaRPr lang="en-US" sz="1458" dirty="0"/>
          </a:p>
        </p:txBody>
      </p:sp>
    </p:spTree>
    <p:extLst>
      <p:ext uri="{BB962C8B-B14F-4D97-AF65-F5344CB8AC3E}">
        <p14:creationId xmlns:p14="http://schemas.microsoft.com/office/powerpoint/2010/main" val="20684830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661492" y="1945382"/>
            <a:ext cx="10869018" cy="1181298"/>
          </a:xfrm>
          <a:prstGeom prst="rect">
            <a:avLst/>
          </a:prstGeom>
          <a:noFill/>
          <a:ln/>
        </p:spPr>
        <p:txBody>
          <a:bodyPr wrap="square" lIns="0" tIns="0" rIns="0" bIns="0" rtlCol="0" anchor="t"/>
          <a:lstStyle/>
          <a:p>
            <a:pPr>
              <a:lnSpc>
                <a:spcPts val="4625"/>
              </a:lnSpc>
            </a:pPr>
            <a:r>
              <a:rPr lang="en-US" sz="3708" b="1" dirty="0">
                <a:solidFill>
                  <a:srgbClr val="006747"/>
                </a:solidFill>
                <a:latin typeface="Noto Serif SC Bold" pitchFamily="34" charset="0"/>
                <a:ea typeface="Noto Serif SC Bold" pitchFamily="34" charset="-122"/>
                <a:cs typeface="Noto Serif SC Bold" pitchFamily="34" charset="-120"/>
              </a:rPr>
              <a:t>Core Benefits of RFID (Part 1: Efficiency &amp; Security)</a:t>
            </a:r>
            <a:endParaRPr lang="en-US" sz="3708" dirty="0"/>
          </a:p>
        </p:txBody>
      </p:sp>
      <p:sp>
        <p:nvSpPr>
          <p:cNvPr id="3" name="Text 1"/>
          <p:cNvSpPr/>
          <p:nvPr/>
        </p:nvSpPr>
        <p:spPr>
          <a:xfrm>
            <a:off x="661492" y="3504705"/>
            <a:ext cx="10869018" cy="302419"/>
          </a:xfrm>
          <a:prstGeom prst="rect">
            <a:avLst/>
          </a:prstGeom>
          <a:noFill/>
          <a:ln/>
        </p:spPr>
        <p:txBody>
          <a:bodyPr wrap="none" lIns="0" tIns="0" rIns="0" bIns="0" rtlCol="0" anchor="t"/>
          <a:lstStyle/>
          <a:p>
            <a:pPr marL="285739" indent="-285739">
              <a:lnSpc>
                <a:spcPts val="2375"/>
              </a:lnSpc>
              <a:buSzPct val="100000"/>
              <a:buChar char="•"/>
            </a:pPr>
            <a:r>
              <a:rPr lang="en-US" sz="1458" b="1" dirty="0">
                <a:solidFill>
                  <a:srgbClr val="4B4A4A"/>
                </a:solidFill>
                <a:latin typeface="Geist" pitchFamily="34" charset="0"/>
                <a:ea typeface="Geist" pitchFamily="34" charset="-122"/>
                <a:cs typeface="Geist" pitchFamily="34" charset="-120"/>
              </a:rPr>
              <a:t>Faster Checkouts:</a:t>
            </a:r>
            <a:r>
              <a:rPr lang="en-US" sz="1458" dirty="0">
                <a:solidFill>
                  <a:srgbClr val="4B4A4A"/>
                </a:solidFill>
                <a:latin typeface="Geist" pitchFamily="34" charset="0"/>
                <a:ea typeface="Geist" pitchFamily="34" charset="-122"/>
                <a:cs typeface="Geist" pitchFamily="34" charset="-120"/>
              </a:rPr>
              <a:t> Quickly borrow and return items.</a:t>
            </a:r>
            <a:endParaRPr lang="en-US" sz="1458" dirty="0"/>
          </a:p>
        </p:txBody>
      </p:sp>
      <p:sp>
        <p:nvSpPr>
          <p:cNvPr id="4" name="Text 2"/>
          <p:cNvSpPr/>
          <p:nvPr/>
        </p:nvSpPr>
        <p:spPr>
          <a:xfrm>
            <a:off x="661492" y="3873203"/>
            <a:ext cx="10869018" cy="302419"/>
          </a:xfrm>
          <a:prstGeom prst="rect">
            <a:avLst/>
          </a:prstGeom>
          <a:noFill/>
          <a:ln/>
        </p:spPr>
        <p:txBody>
          <a:bodyPr wrap="none" lIns="0" tIns="0" rIns="0" bIns="0" rtlCol="0" anchor="t"/>
          <a:lstStyle/>
          <a:p>
            <a:pPr marL="285739" indent="-285739">
              <a:lnSpc>
                <a:spcPts val="2375"/>
              </a:lnSpc>
              <a:buSzPct val="100000"/>
              <a:buChar char="•"/>
            </a:pPr>
            <a:r>
              <a:rPr lang="en-US" sz="1458" b="1" dirty="0">
                <a:solidFill>
                  <a:srgbClr val="4B4A4A"/>
                </a:solidFill>
                <a:latin typeface="Geist" pitchFamily="34" charset="0"/>
                <a:ea typeface="Geist" pitchFamily="34" charset="-122"/>
                <a:cs typeface="Geist" pitchFamily="34" charset="-120"/>
              </a:rPr>
              <a:t>Easy Tracking:</a:t>
            </a:r>
            <a:r>
              <a:rPr lang="en-US" sz="1458" dirty="0">
                <a:solidFill>
                  <a:srgbClr val="4B4A4A"/>
                </a:solidFill>
                <a:latin typeface="Geist" pitchFamily="34" charset="0"/>
                <a:ea typeface="Geist" pitchFamily="34" charset="-122"/>
                <a:cs typeface="Geist" pitchFamily="34" charset="-120"/>
              </a:rPr>
              <a:t> Know where library items are in real-time.</a:t>
            </a:r>
            <a:endParaRPr lang="en-US" sz="1458" dirty="0"/>
          </a:p>
        </p:txBody>
      </p:sp>
      <p:sp>
        <p:nvSpPr>
          <p:cNvPr id="5" name="Text 3"/>
          <p:cNvSpPr/>
          <p:nvPr/>
        </p:nvSpPr>
        <p:spPr>
          <a:xfrm>
            <a:off x="661492" y="4241701"/>
            <a:ext cx="10869018" cy="302419"/>
          </a:xfrm>
          <a:prstGeom prst="rect">
            <a:avLst/>
          </a:prstGeom>
          <a:noFill/>
          <a:ln/>
        </p:spPr>
        <p:txBody>
          <a:bodyPr wrap="none" lIns="0" tIns="0" rIns="0" bIns="0" rtlCol="0" anchor="t"/>
          <a:lstStyle/>
          <a:p>
            <a:pPr marL="285739" indent="-285739">
              <a:lnSpc>
                <a:spcPts val="2375"/>
              </a:lnSpc>
              <a:buSzPct val="100000"/>
              <a:buChar char="•"/>
            </a:pPr>
            <a:r>
              <a:rPr lang="en-US" sz="1458" b="1" dirty="0">
                <a:solidFill>
                  <a:srgbClr val="4B4A4A"/>
                </a:solidFill>
                <a:latin typeface="Geist" pitchFamily="34" charset="0"/>
                <a:ea typeface="Geist" pitchFamily="34" charset="-122"/>
                <a:cs typeface="Geist" pitchFamily="34" charset="-120"/>
              </a:rPr>
              <a:t>Better Security:</a:t>
            </a:r>
            <a:r>
              <a:rPr lang="en-US" sz="1458" dirty="0">
                <a:solidFill>
                  <a:srgbClr val="4B4A4A"/>
                </a:solidFill>
                <a:latin typeface="Geist" pitchFamily="34" charset="0"/>
                <a:ea typeface="Geist" pitchFamily="34" charset="-122"/>
                <a:cs typeface="Geist" pitchFamily="34" charset="-120"/>
              </a:rPr>
              <a:t> Help prevent theft of materials.</a:t>
            </a:r>
            <a:endParaRPr lang="en-US" sz="1458" dirty="0"/>
          </a:p>
        </p:txBody>
      </p:sp>
      <p:sp>
        <p:nvSpPr>
          <p:cNvPr id="6" name="Text 4"/>
          <p:cNvSpPr/>
          <p:nvPr/>
        </p:nvSpPr>
        <p:spPr>
          <a:xfrm>
            <a:off x="661492" y="4610200"/>
            <a:ext cx="10869018" cy="302419"/>
          </a:xfrm>
          <a:prstGeom prst="rect">
            <a:avLst/>
          </a:prstGeom>
          <a:noFill/>
          <a:ln/>
        </p:spPr>
        <p:txBody>
          <a:bodyPr wrap="none" lIns="0" tIns="0" rIns="0" bIns="0" rtlCol="0" anchor="t"/>
          <a:lstStyle/>
          <a:p>
            <a:pPr marL="285739" indent="-285739">
              <a:lnSpc>
                <a:spcPts val="2375"/>
              </a:lnSpc>
              <a:buSzPct val="100000"/>
              <a:buChar char="•"/>
            </a:pPr>
            <a:r>
              <a:rPr lang="en-US" sz="1458" b="1" dirty="0">
                <a:solidFill>
                  <a:srgbClr val="4B4A4A"/>
                </a:solidFill>
                <a:latin typeface="Geist" pitchFamily="34" charset="0"/>
                <a:ea typeface="Geist" pitchFamily="34" charset="-122"/>
                <a:cs typeface="Geist" pitchFamily="34" charset="-120"/>
              </a:rPr>
              <a:t>Automated Tasks:</a:t>
            </a:r>
            <a:r>
              <a:rPr lang="en-US" sz="1458" dirty="0">
                <a:solidFill>
                  <a:srgbClr val="4B4A4A"/>
                </a:solidFill>
                <a:latin typeface="Geist" pitchFamily="34" charset="0"/>
                <a:ea typeface="Geist" pitchFamily="34" charset="-122"/>
                <a:cs typeface="Geist" pitchFamily="34" charset="-120"/>
              </a:rPr>
              <a:t> Many routine library operations become automatic.</a:t>
            </a:r>
            <a:endParaRPr lang="en-US" sz="1458" dirty="0"/>
          </a:p>
        </p:txBody>
      </p:sp>
    </p:spTree>
    <p:extLst>
      <p:ext uri="{BB962C8B-B14F-4D97-AF65-F5344CB8AC3E}">
        <p14:creationId xmlns:p14="http://schemas.microsoft.com/office/powerpoint/2010/main" val="29500937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661492" y="2129632"/>
            <a:ext cx="10869018" cy="1181298"/>
          </a:xfrm>
          <a:prstGeom prst="rect">
            <a:avLst/>
          </a:prstGeom>
          <a:noFill/>
          <a:ln/>
        </p:spPr>
        <p:txBody>
          <a:bodyPr wrap="square" lIns="0" tIns="0" rIns="0" bIns="0" rtlCol="0" anchor="t"/>
          <a:lstStyle/>
          <a:p>
            <a:pPr>
              <a:lnSpc>
                <a:spcPts val="4625"/>
              </a:lnSpc>
            </a:pPr>
            <a:r>
              <a:rPr lang="en-US" sz="3708" b="1" dirty="0">
                <a:solidFill>
                  <a:srgbClr val="006747"/>
                </a:solidFill>
                <a:latin typeface="Noto Serif SC Bold" pitchFamily="34" charset="0"/>
                <a:ea typeface="Noto Serif SC Bold" pitchFamily="34" charset="-122"/>
                <a:cs typeface="Noto Serif SC Bold" pitchFamily="34" charset="-120"/>
              </a:rPr>
              <a:t>Core Benefits of RFID (Part 2: User &amp; Staff Experience)</a:t>
            </a:r>
            <a:endParaRPr lang="en-US" sz="3708" dirty="0"/>
          </a:p>
        </p:txBody>
      </p:sp>
      <p:sp>
        <p:nvSpPr>
          <p:cNvPr id="3" name="Text 1"/>
          <p:cNvSpPr/>
          <p:nvPr/>
        </p:nvSpPr>
        <p:spPr>
          <a:xfrm>
            <a:off x="661492" y="3688954"/>
            <a:ext cx="10869018" cy="302419"/>
          </a:xfrm>
          <a:prstGeom prst="rect">
            <a:avLst/>
          </a:prstGeom>
          <a:noFill/>
          <a:ln/>
        </p:spPr>
        <p:txBody>
          <a:bodyPr wrap="none" lIns="0" tIns="0" rIns="0" bIns="0" rtlCol="0" anchor="t"/>
          <a:lstStyle/>
          <a:p>
            <a:pPr marL="285739" indent="-285739">
              <a:lnSpc>
                <a:spcPts val="2375"/>
              </a:lnSpc>
              <a:buSzPct val="100000"/>
              <a:buChar char="•"/>
            </a:pPr>
            <a:r>
              <a:rPr lang="en-US" sz="1458" b="1" dirty="0">
                <a:solidFill>
                  <a:srgbClr val="4B4A4A"/>
                </a:solidFill>
                <a:latin typeface="Geist" pitchFamily="34" charset="0"/>
                <a:ea typeface="Geist" pitchFamily="34" charset="-122"/>
                <a:cs typeface="Geist" pitchFamily="34" charset="-120"/>
              </a:rPr>
              <a:t>Self-check kiosks:</a:t>
            </a:r>
            <a:r>
              <a:rPr lang="en-US" sz="1458" dirty="0">
                <a:solidFill>
                  <a:srgbClr val="4B4A4A"/>
                </a:solidFill>
                <a:latin typeface="Geist" pitchFamily="34" charset="0"/>
                <a:ea typeface="Geist" pitchFamily="34" charset="-122"/>
                <a:cs typeface="Geist" pitchFamily="34" charset="-120"/>
              </a:rPr>
              <a:t> Empower patrons with convenient, independent borrowing and returning.</a:t>
            </a:r>
            <a:endParaRPr lang="en-US" sz="1458" dirty="0"/>
          </a:p>
        </p:txBody>
      </p:sp>
      <p:sp>
        <p:nvSpPr>
          <p:cNvPr id="4" name="Text 2"/>
          <p:cNvSpPr/>
          <p:nvPr/>
        </p:nvSpPr>
        <p:spPr>
          <a:xfrm>
            <a:off x="661492" y="4057452"/>
            <a:ext cx="10869018" cy="302419"/>
          </a:xfrm>
          <a:prstGeom prst="rect">
            <a:avLst/>
          </a:prstGeom>
          <a:noFill/>
          <a:ln/>
        </p:spPr>
        <p:txBody>
          <a:bodyPr wrap="none" lIns="0" tIns="0" rIns="0" bIns="0" rtlCol="0" anchor="t"/>
          <a:lstStyle/>
          <a:p>
            <a:pPr marL="285739" indent="-285739">
              <a:lnSpc>
                <a:spcPts val="2375"/>
              </a:lnSpc>
              <a:buSzPct val="100000"/>
              <a:buChar char="•"/>
            </a:pPr>
            <a:r>
              <a:rPr lang="en-US" sz="1458" b="1" dirty="0">
                <a:solidFill>
                  <a:srgbClr val="4B4A4A"/>
                </a:solidFill>
                <a:latin typeface="Geist" pitchFamily="34" charset="0"/>
                <a:ea typeface="Geist" pitchFamily="34" charset="-122"/>
                <a:cs typeface="Geist" pitchFamily="34" charset="-120"/>
              </a:rPr>
              <a:t>Reduced queues:</a:t>
            </a:r>
            <a:r>
              <a:rPr lang="en-US" sz="1458" dirty="0">
                <a:solidFill>
                  <a:srgbClr val="4B4A4A"/>
                </a:solidFill>
                <a:latin typeface="Geist" pitchFamily="34" charset="0"/>
                <a:ea typeface="Geist" pitchFamily="34" charset="-122"/>
                <a:cs typeface="Geist" pitchFamily="34" charset="-120"/>
              </a:rPr>
              <a:t> Drastically cut waiting times at service desks for a smoother experience.</a:t>
            </a:r>
            <a:endParaRPr lang="en-US" sz="1458" dirty="0"/>
          </a:p>
        </p:txBody>
      </p:sp>
      <p:sp>
        <p:nvSpPr>
          <p:cNvPr id="5" name="Text 3"/>
          <p:cNvSpPr/>
          <p:nvPr/>
        </p:nvSpPr>
        <p:spPr>
          <a:xfrm>
            <a:off x="661492" y="4425951"/>
            <a:ext cx="10869018" cy="302419"/>
          </a:xfrm>
          <a:prstGeom prst="rect">
            <a:avLst/>
          </a:prstGeom>
          <a:noFill/>
          <a:ln/>
        </p:spPr>
        <p:txBody>
          <a:bodyPr wrap="none" lIns="0" tIns="0" rIns="0" bIns="0" rtlCol="0" anchor="t"/>
          <a:lstStyle/>
          <a:p>
            <a:pPr marL="285739" indent="-285739">
              <a:lnSpc>
                <a:spcPts val="2375"/>
              </a:lnSpc>
              <a:buSzPct val="100000"/>
              <a:buChar char="•"/>
            </a:pPr>
            <a:r>
              <a:rPr lang="en-US" sz="1458" b="1" dirty="0">
                <a:solidFill>
                  <a:srgbClr val="4B4A4A"/>
                </a:solidFill>
                <a:latin typeface="Geist" pitchFamily="34" charset="0"/>
                <a:ea typeface="Geist" pitchFamily="34" charset="-122"/>
                <a:cs typeface="Geist" pitchFamily="34" charset="-120"/>
              </a:rPr>
              <a:t>Less manual work for staff:</a:t>
            </a:r>
            <a:r>
              <a:rPr lang="en-US" sz="1458" dirty="0">
                <a:solidFill>
                  <a:srgbClr val="4B4A4A"/>
                </a:solidFill>
                <a:latin typeface="Geist" pitchFamily="34" charset="0"/>
                <a:ea typeface="Geist" pitchFamily="34" charset="-122"/>
                <a:cs typeface="Geist" pitchFamily="34" charset="-120"/>
              </a:rPr>
              <a:t> Free up library personnel from repetitive tasks to focus on user assistance and programming.</a:t>
            </a:r>
            <a:endParaRPr lang="en-US" sz="1458" dirty="0"/>
          </a:p>
        </p:txBody>
      </p:sp>
    </p:spTree>
    <p:extLst>
      <p:ext uri="{BB962C8B-B14F-4D97-AF65-F5344CB8AC3E}">
        <p14:creationId xmlns:p14="http://schemas.microsoft.com/office/powerpoint/2010/main" val="822154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696864" y="325427"/>
            <a:ext cx="8453140" cy="497086"/>
          </a:xfrm>
          <a:prstGeom prst="rect">
            <a:avLst/>
          </a:prstGeom>
          <a:noFill/>
          <a:ln/>
        </p:spPr>
        <p:txBody>
          <a:bodyPr wrap="none" lIns="0" tIns="0" rIns="0" bIns="0" rtlCol="0" anchor="t"/>
          <a:lstStyle/>
          <a:p>
            <a:pPr>
              <a:lnSpc>
                <a:spcPts val="3875"/>
              </a:lnSpc>
            </a:pPr>
            <a:r>
              <a:rPr lang="en-US" sz="3125" b="1" dirty="0">
                <a:solidFill>
                  <a:srgbClr val="006747"/>
                </a:solidFill>
                <a:latin typeface="Noto Serif SC Bold" pitchFamily="34" charset="0"/>
                <a:ea typeface="Noto Serif SC Bold" pitchFamily="34" charset="-122"/>
                <a:cs typeface="Noto Serif SC Bold" pitchFamily="34" charset="-120"/>
              </a:rPr>
              <a:t>Hardware Components of an RFID System</a:t>
            </a:r>
            <a:endParaRPr lang="en-US" sz="3125" dirty="0"/>
          </a:p>
        </p:txBody>
      </p:sp>
      <p:sp>
        <p:nvSpPr>
          <p:cNvPr id="4" name="Text 1"/>
          <p:cNvSpPr/>
          <p:nvPr/>
        </p:nvSpPr>
        <p:spPr>
          <a:xfrm>
            <a:off x="633794" y="3178368"/>
            <a:ext cx="1988046" cy="248543"/>
          </a:xfrm>
          <a:prstGeom prst="rect">
            <a:avLst/>
          </a:prstGeom>
          <a:noFill/>
          <a:ln/>
        </p:spPr>
        <p:txBody>
          <a:bodyPr wrap="none" lIns="0" tIns="0" rIns="0" bIns="0" rtlCol="0" anchor="t"/>
          <a:lstStyle/>
          <a:p>
            <a:pPr algn="ctr">
              <a:lnSpc>
                <a:spcPts val="1917"/>
              </a:lnSpc>
            </a:pPr>
            <a:r>
              <a:rPr lang="en-US" sz="1542" b="1" dirty="0">
                <a:solidFill>
                  <a:srgbClr val="4B4A4A"/>
                </a:solidFill>
                <a:latin typeface="Noto Serif SC Bold" pitchFamily="34" charset="0"/>
                <a:ea typeface="Noto Serif SC Bold" pitchFamily="34" charset="-122"/>
                <a:cs typeface="Noto Serif SC Bold" pitchFamily="34" charset="-120"/>
              </a:rPr>
              <a:t>RFID Tags</a:t>
            </a:r>
            <a:endParaRPr lang="en-US" sz="1542" dirty="0"/>
          </a:p>
        </p:txBody>
      </p:sp>
      <p:sp>
        <p:nvSpPr>
          <p:cNvPr id="5" name="Text 2"/>
          <p:cNvSpPr/>
          <p:nvPr/>
        </p:nvSpPr>
        <p:spPr>
          <a:xfrm>
            <a:off x="654844" y="3426911"/>
            <a:ext cx="2571453" cy="508794"/>
          </a:xfrm>
          <a:prstGeom prst="rect">
            <a:avLst/>
          </a:prstGeom>
          <a:noFill/>
          <a:ln/>
        </p:spPr>
        <p:txBody>
          <a:bodyPr wrap="square" lIns="0" tIns="0" rIns="0" bIns="0" rtlCol="0" anchor="t"/>
          <a:lstStyle/>
          <a:p>
            <a:pPr>
              <a:lnSpc>
                <a:spcPts val="2000"/>
              </a:lnSpc>
            </a:pPr>
            <a:r>
              <a:rPr lang="en-US" sz="1250" dirty="0">
                <a:solidFill>
                  <a:srgbClr val="4B4A4A"/>
                </a:solidFill>
                <a:latin typeface="Geist" pitchFamily="34" charset="0"/>
                <a:ea typeface="Geist" pitchFamily="34" charset="-122"/>
                <a:cs typeface="Geist" pitchFamily="34" charset="-120"/>
              </a:rPr>
              <a:t>Tiny devices storing unique item data.</a:t>
            </a:r>
            <a:endParaRPr lang="en-US" sz="1250" dirty="0"/>
          </a:p>
        </p:txBody>
      </p:sp>
      <p:sp>
        <p:nvSpPr>
          <p:cNvPr id="7" name="Text 3"/>
          <p:cNvSpPr/>
          <p:nvPr/>
        </p:nvSpPr>
        <p:spPr>
          <a:xfrm>
            <a:off x="4923434" y="3104845"/>
            <a:ext cx="2003997" cy="230713"/>
          </a:xfrm>
          <a:prstGeom prst="rect">
            <a:avLst/>
          </a:prstGeom>
          <a:noFill/>
          <a:ln/>
        </p:spPr>
        <p:txBody>
          <a:bodyPr wrap="none" lIns="0" tIns="0" rIns="0" bIns="0" rtlCol="0" anchor="t"/>
          <a:lstStyle/>
          <a:p>
            <a:pPr>
              <a:lnSpc>
                <a:spcPts val="1917"/>
              </a:lnSpc>
            </a:pPr>
            <a:r>
              <a:rPr lang="en-US" sz="1542" b="1" dirty="0">
                <a:solidFill>
                  <a:srgbClr val="4B4A4A"/>
                </a:solidFill>
                <a:latin typeface="Noto Serif SC Bold" pitchFamily="34" charset="0"/>
                <a:ea typeface="Noto Serif SC Bold" pitchFamily="34" charset="-122"/>
                <a:cs typeface="Noto Serif SC Bold" pitchFamily="34" charset="-120"/>
              </a:rPr>
              <a:t>RFID Readers</a:t>
            </a:r>
            <a:endParaRPr lang="en-US" sz="1542" dirty="0"/>
          </a:p>
        </p:txBody>
      </p:sp>
      <p:sp>
        <p:nvSpPr>
          <p:cNvPr id="8" name="Text 4"/>
          <p:cNvSpPr/>
          <p:nvPr/>
        </p:nvSpPr>
        <p:spPr>
          <a:xfrm>
            <a:off x="4275440" y="3364596"/>
            <a:ext cx="3625116" cy="508794"/>
          </a:xfrm>
          <a:prstGeom prst="rect">
            <a:avLst/>
          </a:prstGeom>
          <a:noFill/>
          <a:ln/>
        </p:spPr>
        <p:txBody>
          <a:bodyPr wrap="square" lIns="0" tIns="0" rIns="0" bIns="0" rtlCol="0" anchor="t"/>
          <a:lstStyle/>
          <a:p>
            <a:pPr>
              <a:lnSpc>
                <a:spcPts val="2000"/>
              </a:lnSpc>
            </a:pPr>
            <a:r>
              <a:rPr lang="en-US" sz="1250" dirty="0">
                <a:solidFill>
                  <a:srgbClr val="4B4A4A"/>
                </a:solidFill>
                <a:latin typeface="Geist" pitchFamily="34" charset="0"/>
                <a:ea typeface="Geist" pitchFamily="34" charset="-122"/>
                <a:cs typeface="Geist" pitchFamily="34" charset="-120"/>
              </a:rPr>
              <a:t>Devices that read data from RFID tags.</a:t>
            </a:r>
            <a:endParaRPr lang="en-US" sz="1250" dirty="0"/>
          </a:p>
        </p:txBody>
      </p:sp>
      <p:sp>
        <p:nvSpPr>
          <p:cNvPr id="10" name="Text 5"/>
          <p:cNvSpPr/>
          <p:nvPr/>
        </p:nvSpPr>
        <p:spPr>
          <a:xfrm>
            <a:off x="8712562" y="2980573"/>
            <a:ext cx="1988046" cy="248543"/>
          </a:xfrm>
          <a:prstGeom prst="rect">
            <a:avLst/>
          </a:prstGeom>
          <a:noFill/>
          <a:ln/>
        </p:spPr>
        <p:txBody>
          <a:bodyPr wrap="none" lIns="0" tIns="0" rIns="0" bIns="0" rtlCol="0" anchor="t"/>
          <a:lstStyle/>
          <a:p>
            <a:pPr algn="ctr">
              <a:lnSpc>
                <a:spcPts val="1917"/>
              </a:lnSpc>
            </a:pPr>
            <a:r>
              <a:rPr lang="en-US" sz="1542" b="1" dirty="0">
                <a:solidFill>
                  <a:srgbClr val="4B4A4A"/>
                </a:solidFill>
                <a:latin typeface="Noto Serif SC Bold" pitchFamily="34" charset="0"/>
                <a:ea typeface="Noto Serif SC Bold" pitchFamily="34" charset="-122"/>
                <a:cs typeface="Noto Serif SC Bold" pitchFamily="34" charset="-120"/>
              </a:rPr>
              <a:t>RFID Antennas</a:t>
            </a:r>
            <a:endParaRPr lang="en-US" sz="1542" dirty="0"/>
          </a:p>
        </p:txBody>
      </p:sp>
      <p:sp>
        <p:nvSpPr>
          <p:cNvPr id="11" name="Text 6"/>
          <p:cNvSpPr/>
          <p:nvPr/>
        </p:nvSpPr>
        <p:spPr>
          <a:xfrm>
            <a:off x="8221272" y="3172514"/>
            <a:ext cx="3190192" cy="508794"/>
          </a:xfrm>
          <a:prstGeom prst="rect">
            <a:avLst/>
          </a:prstGeom>
          <a:noFill/>
          <a:ln/>
        </p:spPr>
        <p:txBody>
          <a:bodyPr wrap="square" lIns="0" tIns="0" rIns="0" bIns="0" rtlCol="0" anchor="t"/>
          <a:lstStyle/>
          <a:p>
            <a:pPr>
              <a:lnSpc>
                <a:spcPts val="2000"/>
              </a:lnSpc>
            </a:pPr>
            <a:r>
              <a:rPr lang="en-US" sz="1250" dirty="0">
                <a:solidFill>
                  <a:srgbClr val="4B4A4A"/>
                </a:solidFill>
                <a:latin typeface="Geist" pitchFamily="34" charset="0"/>
                <a:ea typeface="Geist" pitchFamily="34" charset="-122"/>
                <a:cs typeface="Geist" pitchFamily="34" charset="-120"/>
              </a:rPr>
              <a:t>Transmit and receive radio signals for tags.</a:t>
            </a:r>
            <a:endParaRPr lang="en-US" sz="1250" dirty="0"/>
          </a:p>
        </p:txBody>
      </p:sp>
      <p:sp>
        <p:nvSpPr>
          <p:cNvPr id="13" name="Text 7"/>
          <p:cNvSpPr/>
          <p:nvPr/>
        </p:nvSpPr>
        <p:spPr>
          <a:xfrm>
            <a:off x="872963" y="6068536"/>
            <a:ext cx="2015431" cy="248543"/>
          </a:xfrm>
          <a:prstGeom prst="rect">
            <a:avLst/>
          </a:prstGeom>
          <a:noFill/>
          <a:ln/>
        </p:spPr>
        <p:txBody>
          <a:bodyPr wrap="none" lIns="0" tIns="0" rIns="0" bIns="0" rtlCol="0" anchor="t"/>
          <a:lstStyle/>
          <a:p>
            <a:pPr>
              <a:lnSpc>
                <a:spcPts val="1917"/>
              </a:lnSpc>
            </a:pPr>
            <a:r>
              <a:rPr lang="en-US" sz="1542" b="1" dirty="0">
                <a:solidFill>
                  <a:srgbClr val="4B4A4A"/>
                </a:solidFill>
                <a:latin typeface="Noto Serif SC Bold" pitchFamily="34" charset="0"/>
                <a:ea typeface="Noto Serif SC Bold" pitchFamily="34" charset="-122"/>
                <a:cs typeface="Noto Serif SC Bold" pitchFamily="34" charset="-120"/>
              </a:rPr>
              <a:t>RFID Security Gates</a:t>
            </a:r>
            <a:endParaRPr lang="en-US" sz="1542" dirty="0"/>
          </a:p>
        </p:txBody>
      </p:sp>
      <p:sp>
        <p:nvSpPr>
          <p:cNvPr id="14" name="Text 8"/>
          <p:cNvSpPr/>
          <p:nvPr/>
        </p:nvSpPr>
        <p:spPr>
          <a:xfrm>
            <a:off x="431632" y="6318040"/>
            <a:ext cx="2571552" cy="254397"/>
          </a:xfrm>
          <a:prstGeom prst="rect">
            <a:avLst/>
          </a:prstGeom>
          <a:noFill/>
          <a:ln/>
        </p:spPr>
        <p:txBody>
          <a:bodyPr wrap="none" lIns="0" tIns="0" rIns="0" bIns="0" rtlCol="0" anchor="t"/>
          <a:lstStyle/>
          <a:p>
            <a:pPr>
              <a:lnSpc>
                <a:spcPts val="2000"/>
              </a:lnSpc>
            </a:pPr>
            <a:r>
              <a:rPr lang="en-US" sz="1250" dirty="0">
                <a:solidFill>
                  <a:srgbClr val="4B4A4A"/>
                </a:solidFill>
                <a:latin typeface="Geist" pitchFamily="34" charset="0"/>
                <a:ea typeface="Geist" pitchFamily="34" charset="-122"/>
                <a:cs typeface="Geist" pitchFamily="34" charset="-120"/>
              </a:rPr>
              <a:t>Prevent unauthorized item removal.</a:t>
            </a:r>
            <a:endParaRPr lang="en-US" sz="1250" dirty="0"/>
          </a:p>
        </p:txBody>
      </p:sp>
      <p:sp>
        <p:nvSpPr>
          <p:cNvPr id="16" name="Text 9"/>
          <p:cNvSpPr/>
          <p:nvPr/>
        </p:nvSpPr>
        <p:spPr>
          <a:xfrm>
            <a:off x="4508386" y="6068536"/>
            <a:ext cx="1988046" cy="248543"/>
          </a:xfrm>
          <a:prstGeom prst="rect">
            <a:avLst/>
          </a:prstGeom>
          <a:noFill/>
          <a:ln/>
        </p:spPr>
        <p:txBody>
          <a:bodyPr wrap="none" lIns="0" tIns="0" rIns="0" bIns="0" rtlCol="0" anchor="t"/>
          <a:lstStyle/>
          <a:p>
            <a:pPr>
              <a:lnSpc>
                <a:spcPts val="1917"/>
              </a:lnSpc>
            </a:pPr>
            <a:r>
              <a:rPr lang="en-US" sz="1542" b="1" dirty="0">
                <a:solidFill>
                  <a:srgbClr val="4B4A4A"/>
                </a:solidFill>
                <a:latin typeface="Noto Serif SC Bold" pitchFamily="34" charset="0"/>
                <a:ea typeface="Noto Serif SC Bold" pitchFamily="34" charset="-122"/>
                <a:cs typeface="Noto Serif SC Bold" pitchFamily="34" charset="-120"/>
              </a:rPr>
              <a:t>Self-Check Kiosks</a:t>
            </a:r>
            <a:endParaRPr lang="en-US" sz="1542" dirty="0"/>
          </a:p>
        </p:txBody>
      </p:sp>
      <p:sp>
        <p:nvSpPr>
          <p:cNvPr id="17" name="Text 10"/>
          <p:cNvSpPr/>
          <p:nvPr/>
        </p:nvSpPr>
        <p:spPr>
          <a:xfrm>
            <a:off x="3938432" y="6379086"/>
            <a:ext cx="2883366" cy="508794"/>
          </a:xfrm>
          <a:prstGeom prst="rect">
            <a:avLst/>
          </a:prstGeom>
          <a:noFill/>
          <a:ln/>
        </p:spPr>
        <p:txBody>
          <a:bodyPr wrap="square" lIns="0" tIns="0" rIns="0" bIns="0" rtlCol="0" anchor="t"/>
          <a:lstStyle/>
          <a:p>
            <a:pPr>
              <a:lnSpc>
                <a:spcPts val="2000"/>
              </a:lnSpc>
            </a:pPr>
            <a:r>
              <a:rPr lang="en-US" sz="1250" dirty="0">
                <a:solidFill>
                  <a:srgbClr val="4B4A4A"/>
                </a:solidFill>
                <a:latin typeface="Geist" pitchFamily="34" charset="0"/>
                <a:ea typeface="Geist" pitchFamily="34" charset="-122"/>
                <a:cs typeface="Geist" pitchFamily="34" charset="-120"/>
              </a:rPr>
              <a:t>Enable patron self-service for borrowing.</a:t>
            </a:r>
            <a:endParaRPr lang="en-US" sz="1250" dirty="0"/>
          </a:p>
        </p:txBody>
      </p:sp>
      <p:sp>
        <p:nvSpPr>
          <p:cNvPr id="19" name="Text 11"/>
          <p:cNvSpPr/>
          <p:nvPr/>
        </p:nvSpPr>
        <p:spPr>
          <a:xfrm>
            <a:off x="8699681" y="6051169"/>
            <a:ext cx="1988046" cy="248543"/>
          </a:xfrm>
          <a:prstGeom prst="rect">
            <a:avLst/>
          </a:prstGeom>
          <a:noFill/>
          <a:ln/>
        </p:spPr>
        <p:txBody>
          <a:bodyPr wrap="none" lIns="0" tIns="0" rIns="0" bIns="0" rtlCol="0" anchor="t"/>
          <a:lstStyle/>
          <a:p>
            <a:pPr>
              <a:lnSpc>
                <a:spcPts val="1917"/>
              </a:lnSpc>
            </a:pPr>
            <a:r>
              <a:rPr lang="en-US" sz="1542" b="1" dirty="0">
                <a:solidFill>
                  <a:srgbClr val="4B4A4A"/>
                </a:solidFill>
                <a:latin typeface="Noto Serif SC Bold" pitchFamily="34" charset="0"/>
                <a:ea typeface="Noto Serif SC Bold" pitchFamily="34" charset="-122"/>
                <a:cs typeface="Noto Serif SC Bold" pitchFamily="34" charset="-120"/>
              </a:rPr>
              <a:t>RFID Bookdrop</a:t>
            </a:r>
            <a:endParaRPr lang="en-US" sz="1542" dirty="0"/>
          </a:p>
        </p:txBody>
      </p:sp>
      <p:sp>
        <p:nvSpPr>
          <p:cNvPr id="20" name="Text 12"/>
          <p:cNvSpPr/>
          <p:nvPr/>
        </p:nvSpPr>
        <p:spPr>
          <a:xfrm>
            <a:off x="8060174" y="6379086"/>
            <a:ext cx="3991180" cy="508794"/>
          </a:xfrm>
          <a:prstGeom prst="rect">
            <a:avLst/>
          </a:prstGeom>
          <a:noFill/>
          <a:ln/>
        </p:spPr>
        <p:txBody>
          <a:bodyPr wrap="square" lIns="0" tIns="0" rIns="0" bIns="0" rtlCol="0" anchor="t"/>
          <a:lstStyle/>
          <a:p>
            <a:pPr>
              <a:lnSpc>
                <a:spcPts val="2000"/>
              </a:lnSpc>
            </a:pPr>
            <a:r>
              <a:rPr lang="en-US" sz="1250" dirty="0">
                <a:solidFill>
                  <a:srgbClr val="4B4A4A"/>
                </a:solidFill>
                <a:latin typeface="Geist" pitchFamily="34" charset="0"/>
                <a:ea typeface="Geist" pitchFamily="34" charset="-122"/>
                <a:cs typeface="Geist" pitchFamily="34" charset="-120"/>
              </a:rPr>
              <a:t>Automated return system for library items.</a:t>
            </a:r>
            <a:endParaRPr lang="en-US" sz="1250" dirty="0"/>
          </a:p>
        </p:txBody>
      </p:sp>
      <p:pic>
        <p:nvPicPr>
          <p:cNvPr id="21" name="Picture 20"/>
          <p:cNvPicPr>
            <a:picLocks noChangeAspect="1"/>
          </p:cNvPicPr>
          <p:nvPr/>
        </p:nvPicPr>
        <p:blipFill>
          <a:blip r:embed="rId3"/>
          <a:stretch>
            <a:fillRect/>
          </a:stretch>
        </p:blipFill>
        <p:spPr>
          <a:xfrm>
            <a:off x="560942" y="926610"/>
            <a:ext cx="2929390" cy="2141761"/>
          </a:xfrm>
          <a:prstGeom prst="rect">
            <a:avLst/>
          </a:prstGeom>
        </p:spPr>
      </p:pic>
      <p:pic>
        <p:nvPicPr>
          <p:cNvPr id="22" name="Picture 21"/>
          <p:cNvPicPr>
            <a:picLocks noChangeAspect="1"/>
          </p:cNvPicPr>
          <p:nvPr/>
        </p:nvPicPr>
        <p:blipFill>
          <a:blip r:embed="rId4"/>
          <a:stretch>
            <a:fillRect/>
          </a:stretch>
        </p:blipFill>
        <p:spPr>
          <a:xfrm>
            <a:off x="4077388" y="912697"/>
            <a:ext cx="3204358" cy="2175487"/>
          </a:xfrm>
          <a:prstGeom prst="rect">
            <a:avLst/>
          </a:prstGeom>
        </p:spPr>
      </p:pic>
      <p:pic>
        <p:nvPicPr>
          <p:cNvPr id="24" name="Picture 23"/>
          <p:cNvPicPr>
            <a:picLocks noChangeAspect="1"/>
          </p:cNvPicPr>
          <p:nvPr/>
        </p:nvPicPr>
        <p:blipFill>
          <a:blip r:embed="rId5"/>
          <a:stretch>
            <a:fillRect/>
          </a:stretch>
        </p:blipFill>
        <p:spPr>
          <a:xfrm>
            <a:off x="431632" y="3750344"/>
            <a:ext cx="2977480" cy="2221452"/>
          </a:xfrm>
          <a:prstGeom prst="rect">
            <a:avLst/>
          </a:prstGeom>
        </p:spPr>
      </p:pic>
      <p:pic>
        <p:nvPicPr>
          <p:cNvPr id="25" name="Picture 24"/>
          <p:cNvPicPr>
            <a:picLocks noChangeAspect="1"/>
          </p:cNvPicPr>
          <p:nvPr/>
        </p:nvPicPr>
        <p:blipFill>
          <a:blip r:embed="rId6"/>
          <a:stretch>
            <a:fillRect/>
          </a:stretch>
        </p:blipFill>
        <p:spPr>
          <a:xfrm>
            <a:off x="4077388" y="3750344"/>
            <a:ext cx="2981219" cy="2168600"/>
          </a:xfrm>
          <a:prstGeom prst="rect">
            <a:avLst/>
          </a:prstGeom>
        </p:spPr>
      </p:pic>
      <p:pic>
        <p:nvPicPr>
          <p:cNvPr id="26" name="Picture 2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11044" y="3672081"/>
            <a:ext cx="2979732" cy="2325125"/>
          </a:xfrm>
          <a:prstGeom prst="rect">
            <a:avLst/>
          </a:prstGeom>
        </p:spPr>
      </p:pic>
      <p:pic>
        <p:nvPicPr>
          <p:cNvPr id="27" name="Picture 26" descr="https://www.researchgate.net/profile/Virgilio-Iglesias/publication/278403681/figure/fig14/AS:668517137395717@1536398314413/Configuration-of-the-antennas-and-coverage-of-RFID-sensors-a-One-antenna-on-the-right.ppm"/>
          <p:cNvPicPr/>
          <p:nvPr/>
        </p:nvPicPr>
        <p:blipFill>
          <a:blip r:embed="rId8">
            <a:extLst>
              <a:ext uri="{28A0092B-C50C-407E-A947-70E740481C1C}">
                <a14:useLocalDpi xmlns:a14="http://schemas.microsoft.com/office/drawing/2010/main" val="0"/>
              </a:ext>
            </a:extLst>
          </a:blip>
          <a:srcRect/>
          <a:stretch>
            <a:fillRect/>
          </a:stretch>
        </p:blipFill>
        <p:spPr bwMode="auto">
          <a:xfrm>
            <a:off x="8399966" y="822512"/>
            <a:ext cx="3096942" cy="2049547"/>
          </a:xfrm>
          <a:prstGeom prst="rect">
            <a:avLst/>
          </a:prstGeom>
          <a:noFill/>
          <a:ln>
            <a:noFill/>
          </a:ln>
        </p:spPr>
      </p:pic>
    </p:spTree>
    <p:extLst>
      <p:ext uri="{BB962C8B-B14F-4D97-AF65-F5344CB8AC3E}">
        <p14:creationId xmlns:p14="http://schemas.microsoft.com/office/powerpoint/2010/main" val="4869292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7391400" y="0"/>
            <a:ext cx="4800600" cy="6858000"/>
          </a:xfrm>
          <a:prstGeom prst="rect">
            <a:avLst/>
          </a:prstGeom>
        </p:spPr>
      </p:pic>
      <p:sp>
        <p:nvSpPr>
          <p:cNvPr id="3" name="Text 0"/>
          <p:cNvSpPr/>
          <p:nvPr/>
        </p:nvSpPr>
        <p:spPr>
          <a:xfrm>
            <a:off x="653058" y="513557"/>
            <a:ext cx="5972076" cy="408087"/>
          </a:xfrm>
          <a:prstGeom prst="rect">
            <a:avLst/>
          </a:prstGeom>
          <a:noFill/>
          <a:ln/>
        </p:spPr>
        <p:txBody>
          <a:bodyPr wrap="none" lIns="0" tIns="0" rIns="0" bIns="0" rtlCol="0" anchor="t"/>
          <a:lstStyle/>
          <a:p>
            <a:pPr>
              <a:lnSpc>
                <a:spcPts val="3208"/>
              </a:lnSpc>
            </a:pPr>
            <a:r>
              <a:rPr lang="en-US" sz="2542" b="1" dirty="0">
                <a:solidFill>
                  <a:srgbClr val="006747"/>
                </a:solidFill>
                <a:latin typeface="Noto Serif SC Bold" pitchFamily="34" charset="0"/>
                <a:ea typeface="Noto Serif SC Bold" pitchFamily="34" charset="-122"/>
                <a:cs typeface="Noto Serif SC Bold" pitchFamily="34" charset="-120"/>
              </a:rPr>
              <a:t>Software &amp; Integration Components</a:t>
            </a:r>
            <a:endParaRPr lang="en-US" sz="2542" dirty="0"/>
          </a:p>
        </p:txBody>
      </p:sp>
      <p:sp>
        <p:nvSpPr>
          <p:cNvPr id="4" name="Shape 1"/>
          <p:cNvSpPr/>
          <p:nvPr/>
        </p:nvSpPr>
        <p:spPr>
          <a:xfrm>
            <a:off x="653058" y="1117501"/>
            <a:ext cx="6313884" cy="1208782"/>
          </a:xfrm>
          <a:prstGeom prst="roundRect">
            <a:avLst>
              <a:gd name="adj" fmla="val 9726"/>
            </a:avLst>
          </a:prstGeom>
          <a:solidFill>
            <a:srgbClr val="E5F9F2">
              <a:alpha val="95000"/>
            </a:srgbClr>
          </a:solidFill>
          <a:ln w="22860">
            <a:solidFill>
              <a:srgbClr val="B7D5CA"/>
            </a:solidFill>
            <a:prstDash val="solid"/>
          </a:ln>
        </p:spPr>
      </p:sp>
      <p:sp>
        <p:nvSpPr>
          <p:cNvPr id="5" name="Shape 2"/>
          <p:cNvSpPr/>
          <p:nvPr/>
        </p:nvSpPr>
        <p:spPr>
          <a:xfrm>
            <a:off x="653058" y="1117501"/>
            <a:ext cx="76200" cy="1208782"/>
          </a:xfrm>
          <a:prstGeom prst="roundRect">
            <a:avLst>
              <a:gd name="adj" fmla="val 154279"/>
            </a:avLst>
          </a:prstGeom>
          <a:solidFill>
            <a:srgbClr val="006747"/>
          </a:solidFill>
          <a:ln/>
        </p:spPr>
      </p:sp>
      <p:sp>
        <p:nvSpPr>
          <p:cNvPr id="6" name="Text 3"/>
          <p:cNvSpPr/>
          <p:nvPr/>
        </p:nvSpPr>
        <p:spPr>
          <a:xfrm>
            <a:off x="878881" y="1267123"/>
            <a:ext cx="1632744" cy="204093"/>
          </a:xfrm>
          <a:prstGeom prst="rect">
            <a:avLst/>
          </a:prstGeom>
          <a:noFill/>
          <a:ln/>
        </p:spPr>
        <p:txBody>
          <a:bodyPr wrap="none" lIns="0" tIns="0" rIns="0" bIns="0" rtlCol="0" anchor="t"/>
          <a:lstStyle/>
          <a:p>
            <a:pPr>
              <a:lnSpc>
                <a:spcPts val="1583"/>
              </a:lnSpc>
            </a:pPr>
            <a:r>
              <a:rPr lang="en-US" sz="1250" b="1" dirty="0">
                <a:solidFill>
                  <a:srgbClr val="4B4A4A"/>
                </a:solidFill>
                <a:latin typeface="Noto Serif SC Bold" pitchFamily="34" charset="0"/>
                <a:ea typeface="Noto Serif SC Bold" pitchFamily="34" charset="-122"/>
                <a:cs typeface="Noto Serif SC Bold" pitchFamily="34" charset="-120"/>
              </a:rPr>
              <a:t>RFID Software</a:t>
            </a:r>
            <a:endParaRPr lang="en-US" sz="1250" dirty="0"/>
          </a:p>
        </p:txBody>
      </p:sp>
      <p:sp>
        <p:nvSpPr>
          <p:cNvPr id="7" name="Text 4"/>
          <p:cNvSpPr/>
          <p:nvPr/>
        </p:nvSpPr>
        <p:spPr>
          <a:xfrm>
            <a:off x="878880" y="1549499"/>
            <a:ext cx="5938441" cy="627162"/>
          </a:xfrm>
          <a:prstGeom prst="rect">
            <a:avLst/>
          </a:prstGeom>
          <a:noFill/>
          <a:ln/>
        </p:spPr>
        <p:txBody>
          <a:bodyPr wrap="square" lIns="0" tIns="0" rIns="0" bIns="0" rtlCol="0" anchor="t"/>
          <a:lstStyle/>
          <a:p>
            <a:pPr>
              <a:lnSpc>
                <a:spcPts val="1625"/>
              </a:lnSpc>
            </a:pPr>
            <a:r>
              <a:rPr lang="en-US" sz="1000" dirty="0">
                <a:solidFill>
                  <a:srgbClr val="4B4A4A"/>
                </a:solidFill>
                <a:latin typeface="Geist" pitchFamily="34" charset="0"/>
                <a:ea typeface="Geist" pitchFamily="34" charset="-122"/>
                <a:cs typeface="Geist" pitchFamily="34" charset="-120"/>
              </a:rPr>
              <a:t>This is the dedicated application that controls and manages the RFID hardware (readers, antennas) and processes the data captured from RFID tags, handling tasks like encoding tags and managing security settings.</a:t>
            </a:r>
            <a:endParaRPr lang="en-US" sz="1000" dirty="0"/>
          </a:p>
        </p:txBody>
      </p:sp>
      <p:sp>
        <p:nvSpPr>
          <p:cNvPr id="8" name="Shape 5"/>
          <p:cNvSpPr/>
          <p:nvPr/>
        </p:nvSpPr>
        <p:spPr>
          <a:xfrm>
            <a:off x="653058" y="2456855"/>
            <a:ext cx="6313884" cy="1208782"/>
          </a:xfrm>
          <a:prstGeom prst="roundRect">
            <a:avLst>
              <a:gd name="adj" fmla="val 9726"/>
            </a:avLst>
          </a:prstGeom>
          <a:solidFill>
            <a:srgbClr val="E5F9F2">
              <a:alpha val="95000"/>
            </a:srgbClr>
          </a:solidFill>
          <a:ln w="22860">
            <a:solidFill>
              <a:srgbClr val="B7D5CA"/>
            </a:solidFill>
            <a:prstDash val="solid"/>
          </a:ln>
        </p:spPr>
      </p:sp>
      <p:sp>
        <p:nvSpPr>
          <p:cNvPr id="9" name="Shape 6"/>
          <p:cNvSpPr/>
          <p:nvPr/>
        </p:nvSpPr>
        <p:spPr>
          <a:xfrm>
            <a:off x="653058" y="2456855"/>
            <a:ext cx="76200" cy="1208782"/>
          </a:xfrm>
          <a:prstGeom prst="roundRect">
            <a:avLst>
              <a:gd name="adj" fmla="val 154279"/>
            </a:avLst>
          </a:prstGeom>
          <a:solidFill>
            <a:srgbClr val="006747"/>
          </a:solidFill>
          <a:ln/>
        </p:spPr>
      </p:sp>
      <p:sp>
        <p:nvSpPr>
          <p:cNvPr id="10" name="Text 7"/>
          <p:cNvSpPr/>
          <p:nvPr/>
        </p:nvSpPr>
        <p:spPr>
          <a:xfrm>
            <a:off x="878881" y="2606477"/>
            <a:ext cx="1632744" cy="204093"/>
          </a:xfrm>
          <a:prstGeom prst="rect">
            <a:avLst/>
          </a:prstGeom>
          <a:noFill/>
          <a:ln/>
        </p:spPr>
        <p:txBody>
          <a:bodyPr wrap="none" lIns="0" tIns="0" rIns="0" bIns="0" rtlCol="0" anchor="t"/>
          <a:lstStyle/>
          <a:p>
            <a:pPr>
              <a:lnSpc>
                <a:spcPts val="1583"/>
              </a:lnSpc>
            </a:pPr>
            <a:r>
              <a:rPr lang="en-US" sz="1250" b="1" dirty="0">
                <a:solidFill>
                  <a:srgbClr val="4B4A4A"/>
                </a:solidFill>
                <a:latin typeface="Noto Serif SC Bold" pitchFamily="34" charset="0"/>
                <a:ea typeface="Noto Serif SC Bold" pitchFamily="34" charset="-122"/>
                <a:cs typeface="Noto Serif SC Bold" pitchFamily="34" charset="-120"/>
              </a:rPr>
              <a:t>Middleware</a:t>
            </a:r>
            <a:endParaRPr lang="en-US" sz="1250" dirty="0"/>
          </a:p>
        </p:txBody>
      </p:sp>
      <p:sp>
        <p:nvSpPr>
          <p:cNvPr id="11" name="Text 8"/>
          <p:cNvSpPr/>
          <p:nvPr/>
        </p:nvSpPr>
        <p:spPr>
          <a:xfrm>
            <a:off x="878880" y="2888853"/>
            <a:ext cx="5938441" cy="627162"/>
          </a:xfrm>
          <a:prstGeom prst="rect">
            <a:avLst/>
          </a:prstGeom>
          <a:noFill/>
          <a:ln/>
        </p:spPr>
        <p:txBody>
          <a:bodyPr wrap="square" lIns="0" tIns="0" rIns="0" bIns="0" rtlCol="0" anchor="t"/>
          <a:lstStyle/>
          <a:p>
            <a:pPr>
              <a:lnSpc>
                <a:spcPts val="1625"/>
              </a:lnSpc>
            </a:pPr>
            <a:r>
              <a:rPr lang="en-US" sz="1000" dirty="0">
                <a:solidFill>
                  <a:srgbClr val="4B4A4A"/>
                </a:solidFill>
                <a:latin typeface="Geist" pitchFamily="34" charset="0"/>
                <a:ea typeface="Geist" pitchFamily="34" charset="-122"/>
                <a:cs typeface="Geist" pitchFamily="34" charset="-120"/>
              </a:rPr>
              <a:t>Serves as a crucial bridge, translating data between the RFID hardware and the Integrated Library System (ILS). It ensures seamless communication and data exchange, allowing different systems to "talk" to each other effectively.</a:t>
            </a:r>
            <a:endParaRPr lang="en-US" sz="1000" dirty="0"/>
          </a:p>
        </p:txBody>
      </p:sp>
      <p:sp>
        <p:nvSpPr>
          <p:cNvPr id="12" name="Shape 9"/>
          <p:cNvSpPr/>
          <p:nvPr/>
        </p:nvSpPr>
        <p:spPr>
          <a:xfrm>
            <a:off x="653058" y="3796208"/>
            <a:ext cx="6313884" cy="1208782"/>
          </a:xfrm>
          <a:prstGeom prst="roundRect">
            <a:avLst>
              <a:gd name="adj" fmla="val 9726"/>
            </a:avLst>
          </a:prstGeom>
          <a:solidFill>
            <a:srgbClr val="E5F9F2">
              <a:alpha val="95000"/>
            </a:srgbClr>
          </a:solidFill>
          <a:ln w="22860">
            <a:solidFill>
              <a:srgbClr val="B7D5CA"/>
            </a:solidFill>
            <a:prstDash val="solid"/>
          </a:ln>
        </p:spPr>
      </p:sp>
      <p:sp>
        <p:nvSpPr>
          <p:cNvPr id="13" name="Shape 10"/>
          <p:cNvSpPr/>
          <p:nvPr/>
        </p:nvSpPr>
        <p:spPr>
          <a:xfrm>
            <a:off x="653058" y="3796208"/>
            <a:ext cx="76200" cy="1208782"/>
          </a:xfrm>
          <a:prstGeom prst="roundRect">
            <a:avLst>
              <a:gd name="adj" fmla="val 154279"/>
            </a:avLst>
          </a:prstGeom>
          <a:solidFill>
            <a:srgbClr val="006747"/>
          </a:solidFill>
          <a:ln/>
        </p:spPr>
      </p:sp>
      <p:sp>
        <p:nvSpPr>
          <p:cNvPr id="14" name="Text 11"/>
          <p:cNvSpPr/>
          <p:nvPr/>
        </p:nvSpPr>
        <p:spPr>
          <a:xfrm>
            <a:off x="878881" y="3945831"/>
            <a:ext cx="4313634" cy="204093"/>
          </a:xfrm>
          <a:prstGeom prst="rect">
            <a:avLst/>
          </a:prstGeom>
          <a:noFill/>
          <a:ln/>
        </p:spPr>
        <p:txBody>
          <a:bodyPr wrap="none" lIns="0" tIns="0" rIns="0" bIns="0" rtlCol="0" anchor="t"/>
          <a:lstStyle/>
          <a:p>
            <a:pPr>
              <a:lnSpc>
                <a:spcPts val="1583"/>
              </a:lnSpc>
            </a:pPr>
            <a:r>
              <a:rPr lang="en-US" sz="1250" b="1" dirty="0">
                <a:solidFill>
                  <a:srgbClr val="4B4A4A"/>
                </a:solidFill>
                <a:latin typeface="Noto Serif SC Bold" pitchFamily="34" charset="0"/>
                <a:ea typeface="Noto Serif SC Bold" pitchFamily="34" charset="-122"/>
                <a:cs typeface="Noto Serif SC Bold" pitchFamily="34" charset="-120"/>
              </a:rPr>
              <a:t>Integration with Library Management System (LMS)</a:t>
            </a:r>
            <a:endParaRPr lang="en-US" sz="1250" dirty="0"/>
          </a:p>
        </p:txBody>
      </p:sp>
      <p:sp>
        <p:nvSpPr>
          <p:cNvPr id="15" name="Text 12"/>
          <p:cNvSpPr/>
          <p:nvPr/>
        </p:nvSpPr>
        <p:spPr>
          <a:xfrm>
            <a:off x="878880" y="4228207"/>
            <a:ext cx="5938441" cy="627162"/>
          </a:xfrm>
          <a:prstGeom prst="rect">
            <a:avLst/>
          </a:prstGeom>
          <a:noFill/>
          <a:ln/>
        </p:spPr>
        <p:txBody>
          <a:bodyPr wrap="square" lIns="0" tIns="0" rIns="0" bIns="0" rtlCol="0" anchor="t"/>
          <a:lstStyle/>
          <a:p>
            <a:pPr>
              <a:lnSpc>
                <a:spcPts val="1625"/>
              </a:lnSpc>
            </a:pPr>
            <a:r>
              <a:rPr lang="en-US" sz="1000" dirty="0">
                <a:solidFill>
                  <a:srgbClr val="4B4A4A"/>
                </a:solidFill>
                <a:latin typeface="Geist" pitchFamily="34" charset="0"/>
                <a:ea typeface="Geist" pitchFamily="34" charset="-122"/>
                <a:cs typeface="Geist" pitchFamily="34" charset="-120"/>
              </a:rPr>
              <a:t>This is the critical step where RFID data is integrated directly into the library's primary management system (like Koha). This allows real-time updates of item status, patron records, and inventory data within the ILS.</a:t>
            </a:r>
            <a:endParaRPr lang="en-US" sz="1000" dirty="0"/>
          </a:p>
        </p:txBody>
      </p:sp>
      <p:sp>
        <p:nvSpPr>
          <p:cNvPr id="16" name="Shape 13"/>
          <p:cNvSpPr/>
          <p:nvPr/>
        </p:nvSpPr>
        <p:spPr>
          <a:xfrm>
            <a:off x="653058" y="5135562"/>
            <a:ext cx="6313884" cy="1208782"/>
          </a:xfrm>
          <a:prstGeom prst="roundRect">
            <a:avLst>
              <a:gd name="adj" fmla="val 9726"/>
            </a:avLst>
          </a:prstGeom>
          <a:solidFill>
            <a:srgbClr val="E5F9F2">
              <a:alpha val="95000"/>
            </a:srgbClr>
          </a:solidFill>
          <a:ln w="22860">
            <a:solidFill>
              <a:srgbClr val="B7D5CA"/>
            </a:solidFill>
            <a:prstDash val="solid"/>
          </a:ln>
        </p:spPr>
      </p:sp>
      <p:sp>
        <p:nvSpPr>
          <p:cNvPr id="17" name="Shape 14"/>
          <p:cNvSpPr/>
          <p:nvPr/>
        </p:nvSpPr>
        <p:spPr>
          <a:xfrm>
            <a:off x="653058" y="5135562"/>
            <a:ext cx="76200" cy="1208782"/>
          </a:xfrm>
          <a:prstGeom prst="roundRect">
            <a:avLst>
              <a:gd name="adj" fmla="val 154279"/>
            </a:avLst>
          </a:prstGeom>
          <a:solidFill>
            <a:srgbClr val="006747"/>
          </a:solidFill>
          <a:ln/>
        </p:spPr>
      </p:sp>
      <p:sp>
        <p:nvSpPr>
          <p:cNvPr id="18" name="Text 15"/>
          <p:cNvSpPr/>
          <p:nvPr/>
        </p:nvSpPr>
        <p:spPr>
          <a:xfrm>
            <a:off x="878881" y="5285184"/>
            <a:ext cx="1632744" cy="204093"/>
          </a:xfrm>
          <a:prstGeom prst="rect">
            <a:avLst/>
          </a:prstGeom>
          <a:noFill/>
          <a:ln/>
        </p:spPr>
        <p:txBody>
          <a:bodyPr wrap="none" lIns="0" tIns="0" rIns="0" bIns="0" rtlCol="0" anchor="t"/>
          <a:lstStyle/>
          <a:p>
            <a:pPr>
              <a:lnSpc>
                <a:spcPts val="1583"/>
              </a:lnSpc>
            </a:pPr>
            <a:r>
              <a:rPr lang="en-US" sz="1250" b="1" dirty="0">
                <a:solidFill>
                  <a:srgbClr val="4B4A4A"/>
                </a:solidFill>
                <a:latin typeface="Noto Serif SC Bold" pitchFamily="34" charset="0"/>
                <a:ea typeface="Noto Serif SC Bold" pitchFamily="34" charset="-122"/>
                <a:cs typeface="Noto Serif SC Bold" pitchFamily="34" charset="-120"/>
              </a:rPr>
              <a:t>User Interface (UI)</a:t>
            </a:r>
            <a:endParaRPr lang="en-US" sz="1250" dirty="0"/>
          </a:p>
        </p:txBody>
      </p:sp>
      <p:sp>
        <p:nvSpPr>
          <p:cNvPr id="19" name="Text 16"/>
          <p:cNvSpPr/>
          <p:nvPr/>
        </p:nvSpPr>
        <p:spPr>
          <a:xfrm>
            <a:off x="878880" y="5567561"/>
            <a:ext cx="5938441" cy="627162"/>
          </a:xfrm>
          <a:prstGeom prst="rect">
            <a:avLst/>
          </a:prstGeom>
          <a:noFill/>
          <a:ln/>
        </p:spPr>
        <p:txBody>
          <a:bodyPr wrap="square" lIns="0" tIns="0" rIns="0" bIns="0" rtlCol="0" anchor="t"/>
          <a:lstStyle/>
          <a:p>
            <a:pPr>
              <a:lnSpc>
                <a:spcPts val="1625"/>
              </a:lnSpc>
            </a:pPr>
            <a:r>
              <a:rPr lang="en-US" sz="1000" dirty="0">
                <a:solidFill>
                  <a:srgbClr val="4B4A4A"/>
                </a:solidFill>
                <a:latin typeface="Geist" pitchFamily="34" charset="0"/>
                <a:ea typeface="Geist" pitchFamily="34" charset="-122"/>
                <a:cs typeface="Geist" pitchFamily="34" charset="-120"/>
              </a:rPr>
              <a:t>Provides the graphical interface for both library staff and patrons to interact with the RFID system. This includes interfaces for self-check kiosks, staff workstations, and inventory management tools, making the technology accessible and user-friendly.</a:t>
            </a:r>
            <a:endParaRPr lang="en-US" sz="1000" dirty="0"/>
          </a:p>
        </p:txBody>
      </p:sp>
    </p:spTree>
    <p:extLst>
      <p:ext uri="{BB962C8B-B14F-4D97-AF65-F5344CB8AC3E}">
        <p14:creationId xmlns:p14="http://schemas.microsoft.com/office/powerpoint/2010/main" val="26615180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661492" y="1030982"/>
            <a:ext cx="5954217" cy="590649"/>
          </a:xfrm>
          <a:prstGeom prst="rect">
            <a:avLst/>
          </a:prstGeom>
          <a:noFill/>
          <a:ln/>
        </p:spPr>
        <p:txBody>
          <a:bodyPr wrap="none" lIns="0" tIns="0" rIns="0" bIns="0" rtlCol="0" anchor="t"/>
          <a:lstStyle/>
          <a:p>
            <a:pPr>
              <a:lnSpc>
                <a:spcPts val="4625"/>
              </a:lnSpc>
            </a:pPr>
            <a:r>
              <a:rPr lang="en-US" sz="3708" b="1" dirty="0">
                <a:solidFill>
                  <a:srgbClr val="006747"/>
                </a:solidFill>
                <a:latin typeface="Noto Serif SC Bold" pitchFamily="34" charset="0"/>
                <a:ea typeface="Noto Serif SC Bold" pitchFamily="34" charset="-122"/>
                <a:cs typeface="Noto Serif SC Bold" pitchFamily="34" charset="-120"/>
              </a:rPr>
              <a:t>Introduction to Koha ILS</a:t>
            </a:r>
            <a:endParaRPr lang="en-US" sz="3708" dirty="0"/>
          </a:p>
        </p:txBody>
      </p:sp>
      <p:sp>
        <p:nvSpPr>
          <p:cNvPr id="3" name="Text 1"/>
          <p:cNvSpPr/>
          <p:nvPr/>
        </p:nvSpPr>
        <p:spPr>
          <a:xfrm>
            <a:off x="661492" y="1999655"/>
            <a:ext cx="10869018" cy="907257"/>
          </a:xfrm>
          <a:prstGeom prst="rect">
            <a:avLst/>
          </a:prstGeom>
          <a:noFill/>
          <a:ln/>
        </p:spPr>
        <p:txBody>
          <a:bodyPr wrap="square" lIns="0" tIns="0" rIns="0" bIns="0" rtlCol="0" anchor="t"/>
          <a:lstStyle/>
          <a:p>
            <a:pPr marL="285739" indent="-285739">
              <a:lnSpc>
                <a:spcPts val="2375"/>
              </a:lnSpc>
              <a:buSzPct val="100000"/>
              <a:buChar char="•"/>
            </a:pPr>
            <a:r>
              <a:rPr lang="en-US" sz="1458" dirty="0">
                <a:solidFill>
                  <a:srgbClr val="4B4A4A"/>
                </a:solidFill>
                <a:latin typeface="Geist" pitchFamily="34" charset="0"/>
                <a:ea typeface="Geist" pitchFamily="34" charset="-122"/>
                <a:cs typeface="Geist" pitchFamily="34" charset="-120"/>
              </a:rPr>
              <a:t>Koha stands as the world's </a:t>
            </a:r>
            <a:r>
              <a:rPr lang="en-US" sz="1458" b="1" dirty="0">
                <a:solidFill>
                  <a:srgbClr val="4B4A4A"/>
                </a:solidFill>
                <a:latin typeface="Geist" pitchFamily="34" charset="0"/>
                <a:ea typeface="Geist" pitchFamily="34" charset="-122"/>
                <a:cs typeface="Geist" pitchFamily="34" charset="-120"/>
              </a:rPr>
              <a:t>first free and open-source Integrated Library System (ILS)</a:t>
            </a:r>
            <a:r>
              <a:rPr lang="en-US" sz="1458" dirty="0">
                <a:solidFill>
                  <a:srgbClr val="4B4A4A"/>
                </a:solidFill>
                <a:latin typeface="Geist" pitchFamily="34" charset="0"/>
                <a:ea typeface="Geist" pitchFamily="34" charset="-122"/>
                <a:cs typeface="Geist" pitchFamily="34" charset="-120"/>
              </a:rPr>
              <a:t>, designed to manage all aspects of library operations. It was originally developed in New Zealand and has since grown into a robust, community-driven project.</a:t>
            </a:r>
            <a:endParaRPr lang="en-US" sz="1458" dirty="0"/>
          </a:p>
        </p:txBody>
      </p:sp>
      <p:sp>
        <p:nvSpPr>
          <p:cNvPr id="4" name="Text 2"/>
          <p:cNvSpPr/>
          <p:nvPr/>
        </p:nvSpPr>
        <p:spPr>
          <a:xfrm>
            <a:off x="661492" y="2972991"/>
            <a:ext cx="10869018" cy="1209675"/>
          </a:xfrm>
          <a:prstGeom prst="rect">
            <a:avLst/>
          </a:prstGeom>
          <a:noFill/>
          <a:ln/>
        </p:spPr>
        <p:txBody>
          <a:bodyPr wrap="square" lIns="0" tIns="0" rIns="0" bIns="0" rtlCol="0" anchor="t"/>
          <a:lstStyle/>
          <a:p>
            <a:pPr marL="285739" indent="-285739">
              <a:lnSpc>
                <a:spcPts val="2375"/>
              </a:lnSpc>
              <a:buSzPct val="100000"/>
              <a:buChar char="•"/>
            </a:pPr>
            <a:r>
              <a:rPr lang="en-US" sz="1458" dirty="0">
                <a:solidFill>
                  <a:srgbClr val="4B4A4A"/>
                </a:solidFill>
                <a:latin typeface="Geist" pitchFamily="34" charset="0"/>
                <a:ea typeface="Geist" pitchFamily="34" charset="-122"/>
                <a:cs typeface="Geist" pitchFamily="34" charset="-120"/>
              </a:rPr>
              <a:t>It offers a comprehensive suite of modules including </a:t>
            </a:r>
            <a:r>
              <a:rPr lang="en-US" sz="1458" b="1" dirty="0">
                <a:solidFill>
                  <a:srgbClr val="4B4A4A"/>
                </a:solidFill>
                <a:latin typeface="Geist" pitchFamily="34" charset="0"/>
                <a:ea typeface="Geist" pitchFamily="34" charset="-122"/>
                <a:cs typeface="Geist" pitchFamily="34" charset="-120"/>
              </a:rPr>
              <a:t>professional cataloging</a:t>
            </a:r>
            <a:r>
              <a:rPr lang="en-US" sz="1458" dirty="0">
                <a:solidFill>
                  <a:srgbClr val="4B4A4A"/>
                </a:solidFill>
                <a:latin typeface="Geist" pitchFamily="34" charset="0"/>
                <a:ea typeface="Geist" pitchFamily="34" charset="-122"/>
                <a:cs typeface="Geist" pitchFamily="34" charset="-120"/>
              </a:rPr>
              <a:t> (supporting MARC21 and UNIMARC standards), </a:t>
            </a:r>
            <a:r>
              <a:rPr lang="en-US" sz="1458" b="1" dirty="0">
                <a:solidFill>
                  <a:srgbClr val="4B4A4A"/>
                </a:solidFill>
                <a:latin typeface="Geist" pitchFamily="34" charset="0"/>
                <a:ea typeface="Geist" pitchFamily="34" charset="-122"/>
                <a:cs typeface="Geist" pitchFamily="34" charset="-120"/>
              </a:rPr>
              <a:t>efficient circulation management</a:t>
            </a:r>
            <a:r>
              <a:rPr lang="en-US" sz="1458" dirty="0">
                <a:solidFill>
                  <a:srgbClr val="4B4A4A"/>
                </a:solidFill>
                <a:latin typeface="Geist" pitchFamily="34" charset="0"/>
                <a:ea typeface="Geist" pitchFamily="34" charset="-122"/>
                <a:cs typeface="Geist" pitchFamily="34" charset="-120"/>
              </a:rPr>
              <a:t> for loans, returns, and patron accounts, a user-friendly </a:t>
            </a:r>
            <a:r>
              <a:rPr lang="en-US" sz="1458" b="1" dirty="0">
                <a:solidFill>
                  <a:srgbClr val="4B4A4A"/>
                </a:solidFill>
                <a:latin typeface="Geist" pitchFamily="34" charset="0"/>
                <a:ea typeface="Geist" pitchFamily="34" charset="-122"/>
                <a:cs typeface="Geist" pitchFamily="34" charset="-120"/>
              </a:rPr>
              <a:t>Online Public Access Catalog (OPAC)</a:t>
            </a:r>
            <a:r>
              <a:rPr lang="en-US" sz="1458" dirty="0">
                <a:solidFill>
                  <a:srgbClr val="4B4A4A"/>
                </a:solidFill>
                <a:latin typeface="Geist" pitchFamily="34" charset="0"/>
                <a:ea typeface="Geist" pitchFamily="34" charset="-122"/>
                <a:cs typeface="Geist" pitchFamily="34" charset="-120"/>
              </a:rPr>
              <a:t> for patron searching and account management, and powerful </a:t>
            </a:r>
            <a:r>
              <a:rPr lang="en-US" sz="1458" b="1" dirty="0">
                <a:solidFill>
                  <a:srgbClr val="4B4A4A"/>
                </a:solidFill>
                <a:latin typeface="Geist" pitchFamily="34" charset="0"/>
                <a:ea typeface="Geist" pitchFamily="34" charset="-122"/>
                <a:cs typeface="Geist" pitchFamily="34" charset="-120"/>
              </a:rPr>
              <a:t>reporting tools</a:t>
            </a:r>
            <a:r>
              <a:rPr lang="en-US" sz="1458" dirty="0">
                <a:solidFill>
                  <a:srgbClr val="4B4A4A"/>
                </a:solidFill>
                <a:latin typeface="Geist" pitchFamily="34" charset="0"/>
                <a:ea typeface="Geist" pitchFamily="34" charset="-122"/>
                <a:cs typeface="Geist" pitchFamily="34" charset="-120"/>
              </a:rPr>
              <a:t> for usage statistics and collection analysis. Additional features include acquisitions, serials control, and patron management.</a:t>
            </a:r>
            <a:endParaRPr lang="en-US" sz="1458" dirty="0"/>
          </a:p>
        </p:txBody>
      </p:sp>
      <p:sp>
        <p:nvSpPr>
          <p:cNvPr id="5" name="Text 3"/>
          <p:cNvSpPr/>
          <p:nvPr/>
        </p:nvSpPr>
        <p:spPr>
          <a:xfrm>
            <a:off x="661492" y="4248745"/>
            <a:ext cx="10869018" cy="907257"/>
          </a:xfrm>
          <a:prstGeom prst="rect">
            <a:avLst/>
          </a:prstGeom>
          <a:noFill/>
          <a:ln/>
        </p:spPr>
        <p:txBody>
          <a:bodyPr wrap="square" lIns="0" tIns="0" rIns="0" bIns="0" rtlCol="0" anchor="t"/>
          <a:lstStyle/>
          <a:p>
            <a:pPr marL="285739" indent="-285739">
              <a:lnSpc>
                <a:spcPts val="2375"/>
              </a:lnSpc>
              <a:buSzPct val="100000"/>
              <a:buChar char="•"/>
            </a:pPr>
            <a:r>
              <a:rPr lang="en-US" sz="1458" dirty="0">
                <a:solidFill>
                  <a:srgbClr val="4B4A4A"/>
                </a:solidFill>
                <a:latin typeface="Geist" pitchFamily="34" charset="0"/>
                <a:ea typeface="Geist" pitchFamily="34" charset="-122"/>
                <a:cs typeface="Geist" pitchFamily="34" charset="-120"/>
              </a:rPr>
              <a:t>Koha is highly </a:t>
            </a:r>
            <a:r>
              <a:rPr lang="en-US" sz="1458" b="1" dirty="0">
                <a:solidFill>
                  <a:srgbClr val="4B4A4A"/>
                </a:solidFill>
                <a:latin typeface="Geist" pitchFamily="34" charset="0"/>
                <a:ea typeface="Geist" pitchFamily="34" charset="-122"/>
                <a:cs typeface="Geist" pitchFamily="34" charset="-120"/>
              </a:rPr>
              <a:t>flexible and cloud-compatible</a:t>
            </a:r>
            <a:r>
              <a:rPr lang="en-US" sz="1458" dirty="0">
                <a:solidFill>
                  <a:srgbClr val="4B4A4A"/>
                </a:solidFill>
                <a:latin typeface="Geist" pitchFamily="34" charset="0"/>
                <a:ea typeface="Geist" pitchFamily="34" charset="-122"/>
                <a:cs typeface="Geist" pitchFamily="34" charset="-120"/>
              </a:rPr>
              <a:t>, allowing libraries to deploy it on local servers or in various cloud environments. Its open-source nature means it is </a:t>
            </a:r>
            <a:r>
              <a:rPr lang="en-US" sz="1458" b="1" dirty="0">
                <a:solidFill>
                  <a:srgbClr val="4B4A4A"/>
                </a:solidFill>
                <a:latin typeface="Geist" pitchFamily="34" charset="0"/>
                <a:ea typeface="Geist" pitchFamily="34" charset="-122"/>
                <a:cs typeface="Geist" pitchFamily="34" charset="-120"/>
              </a:rPr>
              <a:t>constantly evolving</a:t>
            </a:r>
            <a:r>
              <a:rPr lang="en-US" sz="1458" dirty="0">
                <a:solidFill>
                  <a:srgbClr val="4B4A4A"/>
                </a:solidFill>
                <a:latin typeface="Geist" pitchFamily="34" charset="0"/>
                <a:ea typeface="Geist" pitchFamily="34" charset="-122"/>
                <a:cs typeface="Geist" pitchFamily="34" charset="-120"/>
              </a:rPr>
              <a:t> with contributions from a global community of developers and librarians, ensuring it remains current with emerging library needs and technologies.</a:t>
            </a:r>
            <a:endParaRPr lang="en-US" sz="1458" dirty="0"/>
          </a:p>
        </p:txBody>
      </p:sp>
      <p:sp>
        <p:nvSpPr>
          <p:cNvPr id="6" name="Text 4"/>
          <p:cNvSpPr/>
          <p:nvPr/>
        </p:nvSpPr>
        <p:spPr>
          <a:xfrm>
            <a:off x="661492" y="5222081"/>
            <a:ext cx="10869018" cy="604838"/>
          </a:xfrm>
          <a:prstGeom prst="rect">
            <a:avLst/>
          </a:prstGeom>
          <a:noFill/>
          <a:ln/>
        </p:spPr>
        <p:txBody>
          <a:bodyPr wrap="square" lIns="0" tIns="0" rIns="0" bIns="0" rtlCol="0" anchor="t"/>
          <a:lstStyle/>
          <a:p>
            <a:pPr marL="285739" indent="-285739">
              <a:lnSpc>
                <a:spcPts val="2375"/>
              </a:lnSpc>
              <a:buSzPct val="100000"/>
              <a:buChar char="•"/>
            </a:pPr>
            <a:r>
              <a:rPr lang="en-US" sz="1458" b="1" dirty="0">
                <a:solidFill>
                  <a:srgbClr val="4B4A4A"/>
                </a:solidFill>
                <a:latin typeface="Geist" pitchFamily="34" charset="0"/>
                <a:ea typeface="Geist" pitchFamily="34" charset="-122"/>
                <a:cs typeface="Geist" pitchFamily="34" charset="-120"/>
              </a:rPr>
              <a:t>Globally adopted</a:t>
            </a:r>
            <a:r>
              <a:rPr lang="en-US" sz="1458" dirty="0">
                <a:solidFill>
                  <a:srgbClr val="4B4A4A"/>
                </a:solidFill>
                <a:latin typeface="Geist" pitchFamily="34" charset="0"/>
                <a:ea typeface="Geist" pitchFamily="34" charset="-122"/>
                <a:cs typeface="Geist" pitchFamily="34" charset="-120"/>
              </a:rPr>
              <a:t>, Koha is used by thousands of libraries of all types and sizes – from small public libraries to large academic institutions – in over 100 countries, showcasing its versatility and suitability for diverse library ecosystems.</a:t>
            </a:r>
            <a:endParaRPr lang="en-US" sz="1458" dirty="0"/>
          </a:p>
        </p:txBody>
      </p:sp>
    </p:spTree>
    <p:extLst>
      <p:ext uri="{BB962C8B-B14F-4D97-AF65-F5344CB8AC3E}">
        <p14:creationId xmlns:p14="http://schemas.microsoft.com/office/powerpoint/2010/main" val="243380713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267</TotalTime>
  <Words>1698</Words>
  <Application>Microsoft Office PowerPoint</Application>
  <PresentationFormat>Widescreen</PresentationFormat>
  <Paragraphs>110</Paragraphs>
  <Slides>14</Slides>
  <Notes>14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Arial</vt:lpstr>
      <vt:lpstr>Bodoni MT</vt:lpstr>
      <vt:lpstr>Book Antiqua</vt:lpstr>
      <vt:lpstr>Calibri</vt:lpstr>
      <vt:lpstr>Calibri Light</vt:lpstr>
      <vt:lpstr>Geist</vt:lpstr>
      <vt:lpstr>Noto Serif SC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Use of RFID in Libraries with Integration to Koha ILMS</dc:title>
  <dc:creator>Microsoft account</dc:creator>
  <cp:lastModifiedBy>Microsoft account</cp:lastModifiedBy>
  <cp:revision>13</cp:revision>
  <dcterms:created xsi:type="dcterms:W3CDTF">2025-09-02T05:47:16Z</dcterms:created>
  <dcterms:modified xsi:type="dcterms:W3CDTF">2025-09-02T10:14:22Z</dcterms:modified>
</cp:coreProperties>
</file>